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46"/>
  </p:notesMasterIdLst>
  <p:sldIdLst>
    <p:sldId id="256" r:id="rId2"/>
    <p:sldId id="290" r:id="rId3"/>
    <p:sldId id="291" r:id="rId4"/>
    <p:sldId id="292" r:id="rId5"/>
    <p:sldId id="257" r:id="rId6"/>
    <p:sldId id="305" r:id="rId7"/>
    <p:sldId id="286" r:id="rId8"/>
    <p:sldId id="306" r:id="rId9"/>
    <p:sldId id="308" r:id="rId10"/>
    <p:sldId id="307" r:id="rId11"/>
    <p:sldId id="260" r:id="rId12"/>
    <p:sldId id="261" r:id="rId13"/>
    <p:sldId id="264" r:id="rId14"/>
    <p:sldId id="265" r:id="rId15"/>
    <p:sldId id="268" r:id="rId16"/>
    <p:sldId id="310" r:id="rId17"/>
    <p:sldId id="311" r:id="rId18"/>
    <p:sldId id="267" r:id="rId19"/>
    <p:sldId id="270" r:id="rId20"/>
    <p:sldId id="272" r:id="rId21"/>
    <p:sldId id="263" r:id="rId22"/>
    <p:sldId id="266" r:id="rId23"/>
    <p:sldId id="269" r:id="rId24"/>
    <p:sldId id="273" r:id="rId25"/>
    <p:sldId id="274" r:id="rId26"/>
    <p:sldId id="275" r:id="rId27"/>
    <p:sldId id="276" r:id="rId28"/>
    <p:sldId id="277" r:id="rId29"/>
    <p:sldId id="278" r:id="rId30"/>
    <p:sldId id="279" r:id="rId31"/>
    <p:sldId id="280" r:id="rId32"/>
    <p:sldId id="281" r:id="rId33"/>
    <p:sldId id="282" r:id="rId34"/>
    <p:sldId id="284" r:id="rId35"/>
    <p:sldId id="283" r:id="rId36"/>
    <p:sldId id="293" r:id="rId37"/>
    <p:sldId id="285" r:id="rId38"/>
    <p:sldId id="294" r:id="rId39"/>
    <p:sldId id="300" r:id="rId40"/>
    <p:sldId id="295" r:id="rId41"/>
    <p:sldId id="296" r:id="rId42"/>
    <p:sldId id="301" r:id="rId43"/>
    <p:sldId id="298" r:id="rId44"/>
    <p:sldId id="309" r:id="rId45"/>
  </p:sldIdLst>
  <p:sldSz cx="6858000" cy="9906000" type="A4"/>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88" autoAdjust="0"/>
    <p:restoredTop sz="87634" autoAdjust="0"/>
  </p:normalViewPr>
  <p:slideViewPr>
    <p:cSldViewPr>
      <p:cViewPr varScale="1">
        <p:scale>
          <a:sx n="81" d="100"/>
          <a:sy n="81" d="100"/>
        </p:scale>
        <p:origin x="3066" y="84"/>
      </p:cViewPr>
      <p:guideLst>
        <p:guide orient="horz" pos="3120"/>
        <p:guide pos="2160"/>
      </p:guideLst>
    </p:cSldViewPr>
  </p:slideViewPr>
  <p:outlineViewPr>
    <p:cViewPr>
      <p:scale>
        <a:sx n="33" d="100"/>
        <a:sy n="33" d="100"/>
      </p:scale>
      <p:origin x="0" y="167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086928-2682-492C-A75B-006937E3FF0C}" type="datetimeFigureOut">
              <a:rPr lang="tr-TR" smtClean="0"/>
              <a:pPr/>
              <a:t>23.08.2022</a:t>
            </a:fld>
            <a:endParaRPr lang="tr-TR"/>
          </a:p>
        </p:txBody>
      </p:sp>
      <p:sp>
        <p:nvSpPr>
          <p:cNvPr id="4" name="3 Slayt Görüntüsü Yer Tutucusu"/>
          <p:cNvSpPr>
            <a:spLocks noGrp="1" noRot="1" noChangeAspect="1"/>
          </p:cNvSpPr>
          <p:nvPr>
            <p:ph type="sldImg" idx="2"/>
          </p:nvPr>
        </p:nvSpPr>
        <p:spPr>
          <a:xfrm>
            <a:off x="2241550" y="685800"/>
            <a:ext cx="23749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8BFC46-AD49-4DD7-AD96-05CB556AC0F9}" type="slidenum">
              <a:rPr lang="tr-TR" smtClean="0"/>
              <a:pPr/>
              <a:t>‹#›</a:t>
            </a:fld>
            <a:endParaRPr lang="tr-TR"/>
          </a:p>
        </p:txBody>
      </p:sp>
    </p:spTree>
    <p:extLst>
      <p:ext uri="{BB962C8B-B14F-4D97-AF65-F5344CB8AC3E}">
        <p14:creationId xmlns:p14="http://schemas.microsoft.com/office/powerpoint/2010/main" val="2042191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2241550" y="685800"/>
            <a:ext cx="2374900"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A38BFC46-AD49-4DD7-AD96-05CB556AC0F9}" type="slidenum">
              <a:rPr lang="tr-TR" smtClean="0"/>
              <a:pPr/>
              <a:t>9</a:t>
            </a:fld>
            <a:endParaRPr lang="tr-TR"/>
          </a:p>
        </p:txBody>
      </p:sp>
    </p:spTree>
    <p:extLst>
      <p:ext uri="{BB962C8B-B14F-4D97-AF65-F5344CB8AC3E}">
        <p14:creationId xmlns:p14="http://schemas.microsoft.com/office/powerpoint/2010/main" val="359442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1787" y="9245600"/>
            <a:ext cx="6856214" cy="660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0" y="9149568"/>
            <a:ext cx="6856214" cy="924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17220" y="1096264"/>
            <a:ext cx="5657850" cy="5151120"/>
          </a:xfrm>
        </p:spPr>
        <p:txBody>
          <a:bodyPr anchor="b">
            <a:normAutofit/>
          </a:bodyPr>
          <a:lstStyle>
            <a:lvl1pPr algn="l">
              <a:lnSpc>
                <a:spcPct val="85000"/>
              </a:lnSpc>
              <a:defRPr sz="6000" spc="-38" baseline="0">
                <a:solidFill>
                  <a:schemeClr val="tx1">
                    <a:lumMod val="85000"/>
                    <a:lumOff val="15000"/>
                  </a:schemeClr>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618779" y="6435897"/>
            <a:ext cx="5657850" cy="165100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A732DC50-D7A0-455E-B552-90FA4E646A88}" type="datetimeFigureOut">
              <a:rPr lang="tr-TR" smtClean="0"/>
              <a:pPr/>
              <a:t>23.08.2022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6CEB3D7-61D1-42D0-8217-5EFE0C5D48B8}" type="slidenum">
              <a:rPr lang="tr-TR" smtClean="0"/>
              <a:pPr/>
              <a:t>‹#›</a:t>
            </a:fld>
            <a:endParaRPr lang="tr-TR"/>
          </a:p>
        </p:txBody>
      </p:sp>
      <p:cxnSp>
        <p:nvCxnSpPr>
          <p:cNvPr id="9" name="Straight Connector 8"/>
          <p:cNvCxnSpPr/>
          <p:nvPr/>
        </p:nvCxnSpPr>
        <p:spPr>
          <a:xfrm>
            <a:off x="679308" y="6273800"/>
            <a:ext cx="555498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7463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732DC50-D7A0-455E-B552-90FA4E646A88}" type="datetimeFigureOut">
              <a:rPr lang="tr-TR" smtClean="0"/>
              <a:pPr/>
              <a:t>23.08.2022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6CEB3D7-61D1-42D0-8217-5EFE0C5D48B8}" type="slidenum">
              <a:rPr lang="tr-TR" smtClean="0"/>
              <a:pPr/>
              <a:t>‹#›</a:t>
            </a:fld>
            <a:endParaRPr lang="tr-TR"/>
          </a:p>
        </p:txBody>
      </p:sp>
    </p:spTree>
    <p:extLst>
      <p:ext uri="{BB962C8B-B14F-4D97-AF65-F5344CB8AC3E}">
        <p14:creationId xmlns:p14="http://schemas.microsoft.com/office/powerpoint/2010/main" val="670254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1787" y="9245600"/>
            <a:ext cx="6856214" cy="660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0" y="9149568"/>
            <a:ext cx="6856214" cy="924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4907757" y="599126"/>
            <a:ext cx="1478756" cy="831627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71488" y="599125"/>
            <a:ext cx="4350544" cy="8316273"/>
          </a:xfrm>
        </p:spPr>
        <p:txBody>
          <a:bodyPr vert="eaVert" lIns="45720" tIns="0" rIns="45720" bIns="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732DC50-D7A0-455E-B552-90FA4E646A88}" type="datetimeFigureOut">
              <a:rPr lang="tr-TR" smtClean="0"/>
              <a:pPr/>
              <a:t>23.08.2022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6CEB3D7-61D1-42D0-8217-5EFE0C5D48B8}" type="slidenum">
              <a:rPr lang="tr-TR" smtClean="0"/>
              <a:pPr/>
              <a:t>‹#›</a:t>
            </a:fld>
            <a:endParaRPr lang="tr-TR"/>
          </a:p>
        </p:txBody>
      </p:sp>
    </p:spTree>
    <p:extLst>
      <p:ext uri="{BB962C8B-B14F-4D97-AF65-F5344CB8AC3E}">
        <p14:creationId xmlns:p14="http://schemas.microsoft.com/office/powerpoint/2010/main" val="4149718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732DC50-D7A0-455E-B552-90FA4E646A88}" type="datetimeFigureOut">
              <a:rPr lang="tr-TR" smtClean="0"/>
              <a:pPr/>
              <a:t>23.08.2022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6CEB3D7-61D1-42D0-8217-5EFE0C5D48B8}" type="slidenum">
              <a:rPr lang="tr-TR" smtClean="0"/>
              <a:pPr/>
              <a:t>‹#›</a:t>
            </a:fld>
            <a:endParaRPr lang="tr-TR"/>
          </a:p>
        </p:txBody>
      </p:sp>
    </p:spTree>
    <p:extLst>
      <p:ext uri="{BB962C8B-B14F-4D97-AF65-F5344CB8AC3E}">
        <p14:creationId xmlns:p14="http://schemas.microsoft.com/office/powerpoint/2010/main" val="2275929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787" y="9245600"/>
            <a:ext cx="6856214" cy="660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0" y="9149568"/>
            <a:ext cx="6856214" cy="924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17220" y="1096264"/>
            <a:ext cx="5657850" cy="5151120"/>
          </a:xfrm>
        </p:spPr>
        <p:txBody>
          <a:bodyPr anchor="b" anchorCtr="0">
            <a:normAutofit/>
          </a:bodyPr>
          <a:lstStyle>
            <a:lvl1pPr>
              <a:lnSpc>
                <a:spcPct val="85000"/>
              </a:lnSpc>
              <a:defRPr sz="6000" b="0">
                <a:solidFill>
                  <a:schemeClr val="tx1">
                    <a:lumMod val="85000"/>
                    <a:lumOff val="15000"/>
                  </a:schemeClr>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617220" y="6432296"/>
            <a:ext cx="5657850" cy="165100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A732DC50-D7A0-455E-B552-90FA4E646A88}" type="datetimeFigureOut">
              <a:rPr lang="tr-TR" smtClean="0"/>
              <a:pPr/>
              <a:t>23.08.2022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6CEB3D7-61D1-42D0-8217-5EFE0C5D48B8}" type="slidenum">
              <a:rPr lang="tr-TR" smtClean="0"/>
              <a:pPr/>
              <a:t>‹#›</a:t>
            </a:fld>
            <a:endParaRPr lang="tr-TR"/>
          </a:p>
        </p:txBody>
      </p:sp>
      <p:cxnSp>
        <p:nvCxnSpPr>
          <p:cNvPr id="9" name="Straight Connector 8"/>
          <p:cNvCxnSpPr/>
          <p:nvPr/>
        </p:nvCxnSpPr>
        <p:spPr>
          <a:xfrm>
            <a:off x="679308" y="6273800"/>
            <a:ext cx="555498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5358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617220" y="413984"/>
            <a:ext cx="5657850" cy="2095538"/>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17220" y="2666060"/>
            <a:ext cx="2777490" cy="581152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3497580" y="2666064"/>
            <a:ext cx="2777490" cy="5811519"/>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A732DC50-D7A0-455E-B552-90FA4E646A88}" type="datetimeFigureOut">
              <a:rPr lang="tr-TR" smtClean="0"/>
              <a:pPr/>
              <a:t>23.08.2022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6CEB3D7-61D1-42D0-8217-5EFE0C5D48B8}" type="slidenum">
              <a:rPr lang="tr-TR" smtClean="0"/>
              <a:pPr/>
              <a:t>‹#›</a:t>
            </a:fld>
            <a:endParaRPr lang="tr-TR"/>
          </a:p>
        </p:txBody>
      </p:sp>
    </p:spTree>
    <p:extLst>
      <p:ext uri="{BB962C8B-B14F-4D97-AF65-F5344CB8AC3E}">
        <p14:creationId xmlns:p14="http://schemas.microsoft.com/office/powerpoint/2010/main" val="3586868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617220" y="413984"/>
            <a:ext cx="5657850" cy="2095538"/>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617220" y="2666520"/>
            <a:ext cx="2777490" cy="1063518"/>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Content Placeholder 3"/>
          <p:cNvSpPr>
            <a:spLocks noGrp="1"/>
          </p:cNvSpPr>
          <p:nvPr>
            <p:ph sz="half" idx="2"/>
          </p:nvPr>
        </p:nvSpPr>
        <p:spPr>
          <a:xfrm>
            <a:off x="617220" y="3730038"/>
            <a:ext cx="2777490" cy="474754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3497580" y="2666520"/>
            <a:ext cx="2777490" cy="1063518"/>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Content Placeholder 5"/>
          <p:cNvSpPr>
            <a:spLocks noGrp="1"/>
          </p:cNvSpPr>
          <p:nvPr>
            <p:ph sz="quarter" idx="4"/>
          </p:nvPr>
        </p:nvSpPr>
        <p:spPr>
          <a:xfrm>
            <a:off x="3497580" y="3730038"/>
            <a:ext cx="2777490" cy="474754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A732DC50-D7A0-455E-B552-90FA4E646A88}" type="datetimeFigureOut">
              <a:rPr lang="tr-TR" smtClean="0"/>
              <a:pPr/>
              <a:t>23.08.2022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6CEB3D7-61D1-42D0-8217-5EFE0C5D48B8}" type="slidenum">
              <a:rPr lang="tr-TR" smtClean="0"/>
              <a:pPr/>
              <a:t>‹#›</a:t>
            </a:fld>
            <a:endParaRPr lang="tr-TR"/>
          </a:p>
        </p:txBody>
      </p:sp>
    </p:spTree>
    <p:extLst>
      <p:ext uri="{BB962C8B-B14F-4D97-AF65-F5344CB8AC3E}">
        <p14:creationId xmlns:p14="http://schemas.microsoft.com/office/powerpoint/2010/main" val="1027844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732DC50-D7A0-455E-B552-90FA4E646A88}" type="datetimeFigureOut">
              <a:rPr lang="tr-TR" smtClean="0"/>
              <a:pPr/>
              <a:t>23.08.2022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6CEB3D7-61D1-42D0-8217-5EFE0C5D48B8}" type="slidenum">
              <a:rPr lang="tr-TR" smtClean="0"/>
              <a:pPr/>
              <a:t>‹#›</a:t>
            </a:fld>
            <a:endParaRPr lang="tr-TR"/>
          </a:p>
        </p:txBody>
      </p:sp>
    </p:spTree>
    <p:extLst>
      <p:ext uri="{BB962C8B-B14F-4D97-AF65-F5344CB8AC3E}">
        <p14:creationId xmlns:p14="http://schemas.microsoft.com/office/powerpoint/2010/main" val="2963104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1787" y="9245600"/>
            <a:ext cx="6856214" cy="660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0" y="9149568"/>
            <a:ext cx="6856214" cy="924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732DC50-D7A0-455E-B552-90FA4E646A88}" type="datetimeFigureOut">
              <a:rPr lang="tr-TR" smtClean="0"/>
              <a:pPr/>
              <a:t>23.08.2022</a:t>
            </a:fld>
            <a:endParaRPr lang="tr-T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tr-TR"/>
          </a:p>
        </p:txBody>
      </p:sp>
      <p:sp>
        <p:nvSpPr>
          <p:cNvPr id="9" name="Slide Number Placeholder 8"/>
          <p:cNvSpPr>
            <a:spLocks noGrp="1"/>
          </p:cNvSpPr>
          <p:nvPr>
            <p:ph type="sldNum" sz="quarter" idx="12"/>
          </p:nvPr>
        </p:nvSpPr>
        <p:spPr/>
        <p:txBody>
          <a:bodyPr/>
          <a:lstStyle/>
          <a:p>
            <a:fld id="{F6CEB3D7-61D1-42D0-8217-5EFE0C5D48B8}" type="slidenum">
              <a:rPr lang="tr-TR" smtClean="0"/>
              <a:pPr/>
              <a:t>‹#›</a:t>
            </a:fld>
            <a:endParaRPr lang="tr-TR"/>
          </a:p>
        </p:txBody>
      </p:sp>
    </p:spTree>
    <p:extLst>
      <p:ext uri="{BB962C8B-B14F-4D97-AF65-F5344CB8AC3E}">
        <p14:creationId xmlns:p14="http://schemas.microsoft.com/office/powerpoint/2010/main" val="3420905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0" y="0"/>
            <a:ext cx="2278570" cy="990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272540" y="0"/>
            <a:ext cx="36005" cy="990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57175" y="858519"/>
            <a:ext cx="1800225" cy="3302000"/>
          </a:xfrm>
        </p:spPr>
        <p:txBody>
          <a:bodyPr anchor="b">
            <a:normAutofit/>
          </a:bodyPr>
          <a:lstStyle>
            <a:lvl1pPr>
              <a:defRPr sz="2700" b="0">
                <a:solidFill>
                  <a:srgbClr val="FFFFFF"/>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2595178" y="1056640"/>
            <a:ext cx="3757045" cy="759460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257175" y="4226560"/>
            <a:ext cx="1800225" cy="4880957"/>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a:xfrm>
            <a:off x="261851" y="9330803"/>
            <a:ext cx="1472912" cy="527403"/>
          </a:xfrm>
        </p:spPr>
        <p:txBody>
          <a:bodyPr/>
          <a:lstStyle>
            <a:lvl1pPr algn="l">
              <a:defRPr/>
            </a:lvl1pPr>
          </a:lstStyle>
          <a:p>
            <a:fld id="{A732DC50-D7A0-455E-B552-90FA4E646A88}" type="datetimeFigureOut">
              <a:rPr lang="tr-TR" smtClean="0"/>
              <a:pPr/>
              <a:t>23.08.2022</a:t>
            </a:fld>
            <a:endParaRPr lang="tr-TR"/>
          </a:p>
        </p:txBody>
      </p:sp>
      <p:sp>
        <p:nvSpPr>
          <p:cNvPr id="6" name="Footer Placeholder 5"/>
          <p:cNvSpPr>
            <a:spLocks noGrp="1"/>
          </p:cNvSpPr>
          <p:nvPr>
            <p:ph type="ftr" sz="quarter" idx="11"/>
          </p:nvPr>
        </p:nvSpPr>
        <p:spPr>
          <a:xfrm>
            <a:off x="2700337" y="9330803"/>
            <a:ext cx="2614613" cy="527403"/>
          </a:xfrm>
        </p:spPr>
        <p:txBody>
          <a:bodyPr/>
          <a:lstStyle>
            <a:lvl1pPr algn="l">
              <a:defRPr>
                <a:solidFill>
                  <a:schemeClr val="tx2"/>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6CEB3D7-61D1-42D0-8217-5EFE0C5D48B8}" type="slidenum">
              <a:rPr lang="tr-TR" smtClean="0"/>
              <a:pPr/>
              <a:t>‹#›</a:t>
            </a:fld>
            <a:endParaRPr lang="tr-TR"/>
          </a:p>
        </p:txBody>
      </p:sp>
    </p:spTree>
    <p:extLst>
      <p:ext uri="{BB962C8B-B14F-4D97-AF65-F5344CB8AC3E}">
        <p14:creationId xmlns:p14="http://schemas.microsoft.com/office/powerpoint/2010/main" val="1959470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1" y="7154333"/>
            <a:ext cx="6856214" cy="27516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 y="7099554"/>
            <a:ext cx="6856214" cy="924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17220" y="7330440"/>
            <a:ext cx="5692140" cy="1188720"/>
          </a:xfrm>
        </p:spPr>
        <p:txBody>
          <a:bodyPr tIns="0" bIns="0" anchor="b">
            <a:noAutofit/>
          </a:bodyPr>
          <a:lstStyle>
            <a:lvl1pPr>
              <a:defRPr sz="2700" b="0">
                <a:solidFill>
                  <a:srgbClr val="FFFFFF"/>
                </a:solidFill>
              </a:defRPr>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9" y="0"/>
            <a:ext cx="6857992" cy="7099554"/>
          </a:xfrm>
          <a:blipFill>
            <a:blip r:embed="rId2"/>
            <a:stretch>
              <a:fillRect/>
            </a:stretch>
          </a:blipFill>
        </p:spPr>
        <p:txBody>
          <a:bodyPr lIns="457200" tIns="457200" anchor="t"/>
          <a:lstStyle>
            <a:lvl1pPr marL="0" indent="0">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17219" y="8532368"/>
            <a:ext cx="5692140" cy="85852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A732DC50-D7A0-455E-B552-90FA4E646A88}" type="datetimeFigureOut">
              <a:rPr lang="tr-TR" smtClean="0"/>
              <a:pPr/>
              <a:t>23.08.2022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6CEB3D7-61D1-42D0-8217-5EFE0C5D48B8}" type="slidenum">
              <a:rPr lang="tr-TR" smtClean="0"/>
              <a:pPr/>
              <a:t>‹#›</a:t>
            </a:fld>
            <a:endParaRPr lang="tr-TR"/>
          </a:p>
        </p:txBody>
      </p:sp>
    </p:spTree>
    <p:extLst>
      <p:ext uri="{BB962C8B-B14F-4D97-AF65-F5344CB8AC3E}">
        <p14:creationId xmlns:p14="http://schemas.microsoft.com/office/powerpoint/2010/main" val="4186986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9245600"/>
            <a:ext cx="6858001" cy="660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9149567"/>
            <a:ext cx="6858001" cy="95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617220" y="413984"/>
            <a:ext cx="5657850" cy="2095538"/>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17219" y="2666060"/>
            <a:ext cx="5657851" cy="5811520"/>
          </a:xfrm>
          <a:prstGeom prst="rect">
            <a:avLst/>
          </a:prstGeom>
        </p:spPr>
        <p:txBody>
          <a:bodyPr vert="horz" lIns="0" tIns="45720" rIns="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17221" y="9330803"/>
            <a:ext cx="1390652" cy="527403"/>
          </a:xfrm>
          <a:prstGeom prst="rect">
            <a:avLst/>
          </a:prstGeom>
        </p:spPr>
        <p:txBody>
          <a:bodyPr vert="horz" lIns="91440" tIns="45720" rIns="91440" bIns="45720" rtlCol="0" anchor="ctr"/>
          <a:lstStyle>
            <a:lvl1pPr algn="l">
              <a:defRPr sz="675">
                <a:solidFill>
                  <a:srgbClr val="FFFFFF"/>
                </a:solidFill>
              </a:defRPr>
            </a:lvl1pPr>
          </a:lstStyle>
          <a:p>
            <a:fld id="{A732DC50-D7A0-455E-B552-90FA4E646A88}" type="datetimeFigureOut">
              <a:rPr lang="tr-TR" smtClean="0"/>
              <a:pPr/>
              <a:t>23.08.2022</a:t>
            </a:fld>
            <a:endParaRPr lang="tr-TR"/>
          </a:p>
        </p:txBody>
      </p:sp>
      <p:sp>
        <p:nvSpPr>
          <p:cNvPr id="5" name="Footer Placeholder 4"/>
          <p:cNvSpPr>
            <a:spLocks noGrp="1"/>
          </p:cNvSpPr>
          <p:nvPr>
            <p:ph type="ftr" sz="quarter" idx="3"/>
          </p:nvPr>
        </p:nvSpPr>
        <p:spPr>
          <a:xfrm>
            <a:off x="2073480" y="9330803"/>
            <a:ext cx="2712827" cy="527403"/>
          </a:xfrm>
          <a:prstGeom prst="rect">
            <a:avLst/>
          </a:prstGeom>
        </p:spPr>
        <p:txBody>
          <a:bodyPr vert="horz" lIns="91440" tIns="45720" rIns="91440" bIns="45720" rtlCol="0" anchor="ctr"/>
          <a:lstStyle>
            <a:lvl1pPr algn="ctr">
              <a:defRPr sz="675" cap="all" baseline="0">
                <a:solidFill>
                  <a:srgbClr val="FFFFFF"/>
                </a:solidFill>
              </a:defRPr>
            </a:lvl1pPr>
          </a:lstStyle>
          <a:p>
            <a:endParaRPr lang="tr-TR"/>
          </a:p>
        </p:txBody>
      </p:sp>
      <p:sp>
        <p:nvSpPr>
          <p:cNvPr id="6" name="Slide Number Placeholder 5"/>
          <p:cNvSpPr>
            <a:spLocks noGrp="1"/>
          </p:cNvSpPr>
          <p:nvPr>
            <p:ph type="sldNum" sz="quarter" idx="4"/>
          </p:nvPr>
        </p:nvSpPr>
        <p:spPr>
          <a:xfrm>
            <a:off x="5569009" y="9330803"/>
            <a:ext cx="738014" cy="527403"/>
          </a:xfrm>
          <a:prstGeom prst="rect">
            <a:avLst/>
          </a:prstGeom>
        </p:spPr>
        <p:txBody>
          <a:bodyPr vert="horz" lIns="91440" tIns="45720" rIns="91440" bIns="45720" rtlCol="0" anchor="ctr"/>
          <a:lstStyle>
            <a:lvl1pPr algn="r">
              <a:defRPr sz="788">
                <a:solidFill>
                  <a:srgbClr val="FFFFFF"/>
                </a:solidFill>
              </a:defRPr>
            </a:lvl1pPr>
          </a:lstStyle>
          <a:p>
            <a:fld id="{F6CEB3D7-61D1-42D0-8217-5EFE0C5D48B8}" type="slidenum">
              <a:rPr lang="tr-TR" smtClean="0"/>
              <a:pPr/>
              <a:t>‹#›</a:t>
            </a:fld>
            <a:endParaRPr lang="tr-TR"/>
          </a:p>
        </p:txBody>
      </p:sp>
      <p:cxnSp>
        <p:nvCxnSpPr>
          <p:cNvPr id="10" name="Straight Connector 9"/>
          <p:cNvCxnSpPr/>
          <p:nvPr/>
        </p:nvCxnSpPr>
        <p:spPr>
          <a:xfrm>
            <a:off x="671362" y="2510221"/>
            <a:ext cx="560641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7950562"/>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p:nvPr/>
        </p:nvPicPr>
        <p:blipFill rotWithShape="1">
          <a:blip r:embed="rId2"/>
          <a:srcRect l="14810" t="27857" r="50360" b="17394"/>
          <a:stretch/>
        </p:blipFill>
        <p:spPr bwMode="auto">
          <a:xfrm>
            <a:off x="157650" y="262293"/>
            <a:ext cx="1173868" cy="1137900"/>
          </a:xfrm>
          <a:prstGeom prst="rect">
            <a:avLst/>
          </a:prstGeom>
          <a:ln>
            <a:noFill/>
          </a:ln>
          <a:extLst>
            <a:ext uri="{53640926-AAD7-44D8-BBD7-CCE9431645EC}">
              <a14:shadowObscured xmlns:a14="http://schemas.microsoft.com/office/drawing/2010/main"/>
            </a:ext>
          </a:extLst>
        </p:spPr>
      </p:pic>
      <p:pic>
        <p:nvPicPr>
          <p:cNvPr id="8" name="Resim 7"/>
          <p:cNvPicPr/>
          <p:nvPr/>
        </p:nvPicPr>
        <p:blipFill rotWithShape="1">
          <a:blip r:embed="rId3"/>
          <a:srcRect l="14960" t="27847" r="49938" b="18426"/>
          <a:stretch/>
        </p:blipFill>
        <p:spPr bwMode="auto">
          <a:xfrm>
            <a:off x="5517232" y="262293"/>
            <a:ext cx="1152740" cy="1137900"/>
          </a:xfrm>
          <a:prstGeom prst="rect">
            <a:avLst/>
          </a:prstGeom>
          <a:ln>
            <a:noFill/>
          </a:ln>
          <a:extLst>
            <a:ext uri="{53640926-AAD7-44D8-BBD7-CCE9431645EC}">
              <a14:shadowObscured xmlns:a14="http://schemas.microsoft.com/office/drawing/2010/main"/>
            </a:ext>
          </a:extLst>
        </p:spPr>
      </p:pic>
      <p:sp>
        <p:nvSpPr>
          <p:cNvPr id="221185" name="Rectangle 1"/>
          <p:cNvSpPr>
            <a:spLocks noChangeArrowheads="1"/>
          </p:cNvSpPr>
          <p:nvPr/>
        </p:nvSpPr>
        <p:spPr bwMode="auto">
          <a:xfrm>
            <a:off x="1476145" y="651017"/>
            <a:ext cx="3896459"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tr-TR" sz="1600" b="1" dirty="0">
                <a:latin typeface="Times New Roman" pitchFamily="18" charset="0"/>
                <a:ea typeface="Calibri" pitchFamily="34" charset="0"/>
                <a:cs typeface="Times New Roman" pitchFamily="18" charset="0"/>
              </a:rPr>
              <a:t>SİVAS CUMHURİYET </a:t>
            </a:r>
            <a:r>
              <a:rPr lang="tr-TR" sz="1600" b="1" dirty="0">
                <a:latin typeface="Calibri"/>
                <a:ea typeface="Calibri" pitchFamily="34" charset="0"/>
                <a:cs typeface="Times New Roman" pitchFamily="18" charset="0"/>
              </a:rPr>
              <a:t>Ü</a:t>
            </a:r>
            <a:r>
              <a:rPr lang="tr-TR" sz="1600" b="1" dirty="0">
                <a:latin typeface="Times New Roman" pitchFamily="18" charset="0"/>
                <a:ea typeface="Calibri" pitchFamily="34" charset="0"/>
                <a:cs typeface="Times New Roman" pitchFamily="18" charset="0"/>
              </a:rPr>
              <a:t>NİVERSİTESİ SAĞLIK HİZMETLERİ UYGULAMA VE ARAŞTIRMA HASTANESİ</a:t>
            </a:r>
            <a:endParaRPr lang="tr-TR" dirty="0">
              <a:latin typeface="Arial" pitchFamily="34" charset="0"/>
              <a:cs typeface="Arial" pitchFamily="34" charset="0"/>
            </a:endParaRPr>
          </a:p>
        </p:txBody>
      </p:sp>
      <p:sp>
        <p:nvSpPr>
          <p:cNvPr id="221186" name="Rectangle 2"/>
          <p:cNvSpPr>
            <a:spLocks noChangeArrowheads="1"/>
          </p:cNvSpPr>
          <p:nvPr/>
        </p:nvSpPr>
        <p:spPr bwMode="auto">
          <a:xfrm>
            <a:off x="2075618" y="1733069"/>
            <a:ext cx="3010632"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ctr" fontAlgn="base">
              <a:spcBef>
                <a:spcPct val="0"/>
              </a:spcBef>
              <a:spcAft>
                <a:spcPct val="0"/>
              </a:spcAft>
            </a:pPr>
            <a:r>
              <a:rPr lang="tr-TR" sz="1600" b="1" dirty="0" smtClean="0">
                <a:latin typeface="Times New Roman" pitchFamily="18" charset="0"/>
                <a:ea typeface="Calibri" pitchFamily="34" charset="0"/>
                <a:cs typeface="Times New Roman" pitchFamily="18" charset="0"/>
              </a:rPr>
              <a:t>PERSONEL </a:t>
            </a:r>
            <a:r>
              <a:rPr lang="tr-TR" sz="1600" b="1" dirty="0">
                <a:latin typeface="Times New Roman" pitchFamily="18" charset="0"/>
                <a:ea typeface="Calibri" pitchFamily="34" charset="0"/>
                <a:cs typeface="Times New Roman" pitchFamily="18" charset="0"/>
              </a:rPr>
              <a:t>UYUM REHBERİ</a:t>
            </a:r>
            <a:endParaRPr lang="tr-TR" dirty="0">
              <a:latin typeface="Arial" pitchFamily="34" charset="0"/>
              <a:cs typeface="Arial" pitchFamily="34" charset="0"/>
            </a:endParaRPr>
          </a:p>
        </p:txBody>
      </p:sp>
      <p:sp>
        <p:nvSpPr>
          <p:cNvPr id="221188" name="Rectangle 4"/>
          <p:cNvSpPr>
            <a:spLocks noChangeArrowheads="1"/>
          </p:cNvSpPr>
          <p:nvPr/>
        </p:nvSpPr>
        <p:spPr bwMode="auto">
          <a:xfrm>
            <a:off x="2208505" y="8697416"/>
            <a:ext cx="2368982"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ctr" fontAlgn="base">
              <a:spcBef>
                <a:spcPct val="0"/>
              </a:spcBef>
              <a:spcAft>
                <a:spcPct val="0"/>
              </a:spcAft>
            </a:pPr>
            <a:r>
              <a:rPr lang="tr-TR" dirty="0">
                <a:solidFill>
                  <a:srgbClr val="FF0000"/>
                </a:solidFill>
                <a:latin typeface="Times New Roman" pitchFamily="18" charset="0"/>
                <a:cs typeface="Times New Roman" pitchFamily="18" charset="0"/>
              </a:rPr>
              <a:t>www.cumhuriyet.edu.tr</a:t>
            </a:r>
          </a:p>
        </p:txBody>
      </p:sp>
      <p:pic>
        <p:nvPicPr>
          <p:cNvPr id="2" name="Resim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4744" y="2648744"/>
            <a:ext cx="4872541" cy="460851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2"/>
          <p:cNvSpPr>
            <a:spLocks noChangeArrowheads="1"/>
          </p:cNvSpPr>
          <p:nvPr/>
        </p:nvSpPr>
        <p:spPr bwMode="auto">
          <a:xfrm>
            <a:off x="414754" y="1358851"/>
            <a:ext cx="3972798" cy="2677656"/>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tr-TR" sz="1200" b="1" dirty="0">
                <a:solidFill>
                  <a:srgbClr val="FF0000"/>
                </a:solidFill>
                <a:latin typeface="Times New Roman" pitchFamily="18" charset="0"/>
                <a:ea typeface="Times New Roman" pitchFamily="18" charset="0"/>
                <a:cs typeface="Times New Roman" pitchFamily="18" charset="0"/>
              </a:rPr>
              <a:t>KALİTE POLİTİKAMIZ</a:t>
            </a:r>
            <a:endParaRPr lang="tr-TR" sz="1200" dirty="0">
              <a:latin typeface="Times New Roman" pitchFamily="18" charset="0"/>
              <a:cs typeface="Times New Roman" pitchFamily="18" charset="0"/>
            </a:endParaRPr>
          </a:p>
          <a:p>
            <a:pPr algn="just" eaLnBrk="0" fontAlgn="base" hangingPunct="0">
              <a:spcBef>
                <a:spcPct val="0"/>
              </a:spcBef>
              <a:spcAft>
                <a:spcPct val="0"/>
              </a:spcAft>
            </a:pPr>
            <a:r>
              <a:rPr lang="tr-TR" sz="1600" dirty="0" smtClean="0">
                <a:latin typeface="Times New Roman" pitchFamily="18" charset="0"/>
                <a:ea typeface="Times New Roman" pitchFamily="18" charset="0"/>
                <a:cs typeface="Times New Roman" pitchFamily="18" charset="0"/>
              </a:rPr>
              <a:t>Sivas Cumhuriyet </a:t>
            </a:r>
            <a:r>
              <a:rPr lang="tr-TR" sz="1600" dirty="0">
                <a:latin typeface="Times New Roman" pitchFamily="18" charset="0"/>
                <a:ea typeface="Times New Roman" pitchFamily="18" charset="0"/>
                <a:cs typeface="Times New Roman" pitchFamily="18" charset="0"/>
              </a:rPr>
              <a:t>Üniversitesi Hastanesi;</a:t>
            </a:r>
            <a:endParaRPr lang="tr-TR" sz="1600" dirty="0">
              <a:latin typeface="Times New Roman" pitchFamily="18" charset="0"/>
              <a:cs typeface="Times New Roman" pitchFamily="18" charset="0"/>
            </a:endParaRPr>
          </a:p>
          <a:p>
            <a:pPr marL="171450" indent="-171450" algn="just" eaLnBrk="0" fontAlgn="base" hangingPunct="0">
              <a:spcBef>
                <a:spcPct val="0"/>
              </a:spcBef>
              <a:spcAft>
                <a:spcPct val="0"/>
              </a:spcAft>
              <a:buFont typeface="Arial" panose="020B0604020202020204" pitchFamily="34" charset="0"/>
              <a:buChar char="•"/>
            </a:pPr>
            <a:r>
              <a:rPr lang="tr-TR" sz="1600" dirty="0">
                <a:latin typeface="Times New Roman" pitchFamily="18" charset="0"/>
                <a:ea typeface="Times New Roman" pitchFamily="18" charset="0"/>
                <a:cs typeface="Times New Roman" pitchFamily="18" charset="0"/>
              </a:rPr>
              <a:t>Hasta ve çalışan memnuniyetini sağlamayı, sürekli iyileştirme çalışmalarını sürdürmeyi,</a:t>
            </a:r>
            <a:endParaRPr lang="tr-TR" sz="1600" dirty="0">
              <a:latin typeface="Times New Roman" pitchFamily="18" charset="0"/>
              <a:cs typeface="Times New Roman" pitchFamily="18" charset="0"/>
            </a:endParaRPr>
          </a:p>
          <a:p>
            <a:pPr marL="171450" indent="-171450" algn="just" eaLnBrk="0" fontAlgn="base" hangingPunct="0">
              <a:spcBef>
                <a:spcPct val="0"/>
              </a:spcBef>
              <a:spcAft>
                <a:spcPct val="0"/>
              </a:spcAft>
              <a:buFont typeface="Arial" panose="020B0604020202020204" pitchFamily="34" charset="0"/>
              <a:buChar char="•"/>
            </a:pPr>
            <a:r>
              <a:rPr lang="tr-TR" sz="1600" dirty="0">
                <a:latin typeface="Times New Roman" pitchFamily="18" charset="0"/>
                <a:ea typeface="Times New Roman" pitchFamily="18" charset="0"/>
                <a:cs typeface="Times New Roman" pitchFamily="18" charset="0"/>
              </a:rPr>
              <a:t>Sağlık hizmetlerini en iyi ve doğru bilgiler eşliğinde sunmayı,</a:t>
            </a:r>
            <a:endParaRPr lang="tr-TR" sz="1600" dirty="0">
              <a:latin typeface="Times New Roman" pitchFamily="18" charset="0"/>
              <a:cs typeface="Times New Roman" pitchFamily="18" charset="0"/>
            </a:endParaRPr>
          </a:p>
          <a:p>
            <a:pPr marL="171450" indent="-171450" algn="just" eaLnBrk="0" fontAlgn="base" hangingPunct="0">
              <a:spcBef>
                <a:spcPct val="0"/>
              </a:spcBef>
              <a:spcAft>
                <a:spcPct val="0"/>
              </a:spcAft>
              <a:buFont typeface="Arial" panose="020B0604020202020204" pitchFamily="34" charset="0"/>
              <a:buChar char="•"/>
            </a:pPr>
            <a:r>
              <a:rPr lang="tr-TR" sz="1600" dirty="0">
                <a:latin typeface="Times New Roman" pitchFamily="18" charset="0"/>
                <a:ea typeface="Times New Roman" pitchFamily="18" charset="0"/>
                <a:cs typeface="Times New Roman" pitchFamily="18" charset="0"/>
              </a:rPr>
              <a:t>Bilimsel toplantılar ve sonuçları ile ilgili olarak görsel ve yazılı medya yoluyla toplumu bilgilendirmeyi kendisine politika edinmiştir.</a:t>
            </a:r>
            <a:endParaRPr lang="tr-TR" sz="1600" dirty="0">
              <a:latin typeface="Times New Roman" pitchFamily="18" charset="0"/>
              <a:cs typeface="Times New Roman" pitchFamily="18" charset="0"/>
            </a:endParaRPr>
          </a:p>
          <a:p>
            <a:pPr eaLnBrk="0" fontAlgn="base" hangingPunct="0">
              <a:spcBef>
                <a:spcPct val="0"/>
              </a:spcBef>
              <a:spcAft>
                <a:spcPct val="0"/>
              </a:spcAft>
            </a:pPr>
            <a:endParaRPr lang="tr-TR" sz="1200" dirty="0">
              <a:latin typeface="Times New Roman" pitchFamily="18" charset="0"/>
              <a:cs typeface="Times New Roman" pitchFamily="18" charset="0"/>
            </a:endParaRPr>
          </a:p>
        </p:txBody>
      </p:sp>
      <p:pic>
        <p:nvPicPr>
          <p:cNvPr id="3" name="Picture 10"/>
          <p:cNvPicPr>
            <a:picLocks noChangeAspect="1" noChangeArrowheads="1"/>
          </p:cNvPicPr>
          <p:nvPr/>
        </p:nvPicPr>
        <p:blipFill>
          <a:blip r:embed="rId2" cstate="print"/>
          <a:srcRect l="28108" t="3249" r="28108" b="9026"/>
          <a:stretch>
            <a:fillRect/>
          </a:stretch>
        </p:blipFill>
        <p:spPr bwMode="auto">
          <a:xfrm>
            <a:off x="4869160" y="1496616"/>
            <a:ext cx="1728192" cy="1735722"/>
          </a:xfrm>
          <a:prstGeom prst="rect">
            <a:avLst/>
          </a:prstGeom>
          <a:noFill/>
        </p:spPr>
      </p:pic>
      <p:sp>
        <p:nvSpPr>
          <p:cNvPr id="4" name="Dikdörtgen 3"/>
          <p:cNvSpPr/>
          <p:nvPr/>
        </p:nvSpPr>
        <p:spPr>
          <a:xfrm>
            <a:off x="692696" y="4160912"/>
            <a:ext cx="3429000" cy="400110"/>
          </a:xfrm>
          <a:prstGeom prst="rect">
            <a:avLst/>
          </a:prstGeom>
        </p:spPr>
        <p:txBody>
          <a:bodyPr>
            <a:spAutoFit/>
          </a:bodyPr>
          <a:lstStyle/>
          <a:p>
            <a:pPr algn="just">
              <a:spcAft>
                <a:spcPts val="0"/>
              </a:spcAft>
            </a:pPr>
            <a:endParaRPr lang="tr-TR" sz="2000" dirty="0">
              <a:effectLst/>
              <a:latin typeface="Times New Roman" panose="02020603050405020304" pitchFamily="18" charset="0"/>
              <a:ea typeface="Times New Roman" panose="02020603050405020304" pitchFamily="18" charset="0"/>
            </a:endParaRPr>
          </a:p>
        </p:txBody>
      </p:sp>
      <p:sp>
        <p:nvSpPr>
          <p:cNvPr id="5" name="Dikdörtgen 4"/>
          <p:cNvSpPr/>
          <p:nvPr/>
        </p:nvSpPr>
        <p:spPr>
          <a:xfrm>
            <a:off x="548680" y="4582517"/>
            <a:ext cx="3429000" cy="3293209"/>
          </a:xfrm>
          <a:prstGeom prst="rect">
            <a:avLst/>
          </a:prstGeom>
        </p:spPr>
        <p:txBody>
          <a:bodyPr>
            <a:spAutoFit/>
          </a:bodyPr>
          <a:lstStyle/>
          <a:p>
            <a:pPr algn="just">
              <a:spcAft>
                <a:spcPts val="0"/>
              </a:spcAft>
            </a:pPr>
            <a:r>
              <a:rPr lang="tr-TR" sz="1600" b="1" dirty="0">
                <a:solidFill>
                  <a:srgbClr val="FF0000"/>
                </a:solidFill>
                <a:latin typeface="Times New Roman" panose="02020603050405020304" pitchFamily="18" charset="0"/>
                <a:ea typeface="Times New Roman" panose="02020603050405020304" pitchFamily="18" charset="0"/>
              </a:rPr>
              <a:t>DEĞERLERİMİZ  </a:t>
            </a:r>
            <a:endParaRPr lang="tr-TR" sz="1600" dirty="0">
              <a:solidFill>
                <a:srgbClr val="FF0000"/>
              </a:solidFill>
              <a:latin typeface="Times New Roman" panose="02020603050405020304" pitchFamily="18" charset="0"/>
              <a:ea typeface="Times New Roman" panose="02020603050405020304" pitchFamily="18" charset="0"/>
            </a:endParaRPr>
          </a:p>
          <a:p>
            <a:pPr algn="just">
              <a:spcAft>
                <a:spcPts val="0"/>
              </a:spcAft>
            </a:pPr>
            <a:r>
              <a:rPr lang="tr-TR" sz="1600" dirty="0">
                <a:latin typeface="Times New Roman" panose="02020603050405020304" pitchFamily="18" charset="0"/>
                <a:ea typeface="Times New Roman" panose="02020603050405020304" pitchFamily="18" charset="0"/>
              </a:rPr>
              <a:t>Dürüstlük ve Güvenilirlik                                  </a:t>
            </a:r>
          </a:p>
          <a:p>
            <a:pPr algn="just">
              <a:spcAft>
                <a:spcPts val="0"/>
              </a:spcAft>
            </a:pPr>
            <a:r>
              <a:rPr lang="tr-TR" sz="1600" dirty="0">
                <a:latin typeface="Times New Roman" panose="02020603050405020304" pitchFamily="18" charset="0"/>
                <a:ea typeface="Times New Roman" panose="02020603050405020304" pitchFamily="18" charset="0"/>
              </a:rPr>
              <a:t>Araştırmacılık ve yenilikleri takip etme    </a:t>
            </a:r>
          </a:p>
          <a:p>
            <a:pPr algn="just">
              <a:spcAft>
                <a:spcPts val="0"/>
              </a:spcAft>
            </a:pPr>
            <a:r>
              <a:rPr lang="tr-TR" sz="1600" dirty="0" smtClean="0">
                <a:latin typeface="Times New Roman" panose="02020603050405020304" pitchFamily="18" charset="0"/>
                <a:ea typeface="Times New Roman" panose="02020603050405020304" pitchFamily="18" charset="0"/>
              </a:rPr>
              <a:t>Süreklilik </a:t>
            </a:r>
            <a:r>
              <a:rPr lang="tr-TR" sz="1600" dirty="0">
                <a:latin typeface="Times New Roman" panose="02020603050405020304" pitchFamily="18" charset="0"/>
                <a:ea typeface="Times New Roman" panose="02020603050405020304" pitchFamily="18" charset="0"/>
              </a:rPr>
              <a:t>ve erişilebilirlik                             </a:t>
            </a:r>
          </a:p>
          <a:p>
            <a:pPr algn="just">
              <a:spcAft>
                <a:spcPts val="0"/>
              </a:spcAft>
            </a:pPr>
            <a:r>
              <a:rPr lang="tr-TR" sz="1600" dirty="0">
                <a:latin typeface="Times New Roman" panose="02020603050405020304" pitchFamily="18" charset="0"/>
                <a:ea typeface="Times New Roman" panose="02020603050405020304" pitchFamily="18" charset="0"/>
              </a:rPr>
              <a:t>Hasta/ Çalışan Odaklılık</a:t>
            </a:r>
          </a:p>
          <a:p>
            <a:pPr algn="just">
              <a:spcAft>
                <a:spcPts val="0"/>
              </a:spcAft>
            </a:pPr>
            <a:r>
              <a:rPr lang="tr-TR" sz="1600" dirty="0">
                <a:latin typeface="Times New Roman" panose="02020603050405020304" pitchFamily="18" charset="0"/>
                <a:ea typeface="Times New Roman" panose="02020603050405020304" pitchFamily="18" charset="0"/>
              </a:rPr>
              <a:t>Sorumluluk                                                    </a:t>
            </a:r>
          </a:p>
          <a:p>
            <a:pPr algn="just">
              <a:spcAft>
                <a:spcPts val="0"/>
              </a:spcAft>
            </a:pPr>
            <a:r>
              <a:rPr lang="tr-TR" sz="1600" dirty="0">
                <a:latin typeface="Times New Roman" panose="02020603050405020304" pitchFamily="18" charset="0"/>
                <a:ea typeface="Times New Roman" panose="02020603050405020304" pitchFamily="18" charset="0"/>
              </a:rPr>
              <a:t>İnsana/Topluma saygı ve etik ilkelere bağlılık</a:t>
            </a:r>
          </a:p>
          <a:p>
            <a:pPr algn="just">
              <a:spcAft>
                <a:spcPts val="0"/>
              </a:spcAft>
            </a:pPr>
            <a:r>
              <a:rPr lang="tr-TR" sz="1600" dirty="0">
                <a:latin typeface="Times New Roman" panose="02020603050405020304" pitchFamily="18" charset="0"/>
                <a:ea typeface="Times New Roman" panose="02020603050405020304" pitchFamily="18" charset="0"/>
              </a:rPr>
              <a:t>Etkin iletişim / Empati     </a:t>
            </a:r>
          </a:p>
          <a:p>
            <a:pPr algn="just">
              <a:spcAft>
                <a:spcPts val="0"/>
              </a:spcAft>
            </a:pPr>
            <a:r>
              <a:rPr lang="tr-TR" sz="1600" dirty="0">
                <a:latin typeface="Times New Roman" panose="02020603050405020304" pitchFamily="18" charset="0"/>
                <a:ea typeface="Times New Roman" panose="02020603050405020304" pitchFamily="18" charset="0"/>
              </a:rPr>
              <a:t>Hakkaniyet                     </a:t>
            </a:r>
          </a:p>
          <a:p>
            <a:pPr algn="just">
              <a:spcAft>
                <a:spcPts val="0"/>
              </a:spcAft>
            </a:pPr>
            <a:r>
              <a:rPr lang="tr-TR" sz="1600" dirty="0">
                <a:latin typeface="Times New Roman" panose="02020603050405020304" pitchFamily="18" charset="0"/>
                <a:ea typeface="Times New Roman" panose="02020603050405020304" pitchFamily="18" charset="0"/>
              </a:rPr>
              <a:t>İşbirliği ve takım çalışması</a:t>
            </a:r>
          </a:p>
          <a:p>
            <a:pPr algn="just">
              <a:spcAft>
                <a:spcPts val="0"/>
              </a:spcAft>
            </a:pPr>
            <a:r>
              <a:rPr lang="tr-TR" sz="1600" dirty="0">
                <a:latin typeface="Times New Roman" panose="02020603050405020304" pitchFamily="18" charset="0"/>
                <a:ea typeface="Times New Roman" panose="02020603050405020304" pitchFamily="18" charset="0"/>
              </a:rPr>
              <a:t>Duyarlılık</a:t>
            </a:r>
          </a:p>
          <a:p>
            <a:pPr algn="just">
              <a:spcAft>
                <a:spcPts val="0"/>
              </a:spcAft>
            </a:pPr>
            <a:r>
              <a:rPr lang="tr-TR" sz="1600" dirty="0">
                <a:latin typeface="Times New Roman" panose="02020603050405020304" pitchFamily="18" charset="0"/>
                <a:ea typeface="Times New Roman" panose="02020603050405020304" pitchFamily="18" charset="0"/>
              </a:rPr>
              <a:t>Adil davranma</a:t>
            </a:r>
          </a:p>
        </p:txBody>
      </p:sp>
      <p:pic>
        <p:nvPicPr>
          <p:cNvPr id="6" name="Resim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87552" y="5808801"/>
            <a:ext cx="2209800"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6"/>
          <p:cNvPicPr/>
          <p:nvPr/>
        </p:nvPicPr>
        <p:blipFill rotWithShape="1">
          <a:blip r:embed="rId4"/>
          <a:srcRect l="14960" t="27847" r="49938" b="18426"/>
          <a:stretch/>
        </p:blipFill>
        <p:spPr bwMode="auto">
          <a:xfrm>
            <a:off x="5492452" y="128464"/>
            <a:ext cx="1152740" cy="1137900"/>
          </a:xfrm>
          <a:prstGeom prst="rect">
            <a:avLst/>
          </a:prstGeom>
          <a:ln>
            <a:noFill/>
          </a:ln>
          <a:extLst>
            <a:ext uri="{53640926-AAD7-44D8-BBD7-CCE9431645EC}">
              <a14:shadowObscured xmlns:a14="http://schemas.microsoft.com/office/drawing/2010/main"/>
            </a:ext>
          </a:extLst>
        </p:spPr>
      </p:pic>
      <p:pic>
        <p:nvPicPr>
          <p:cNvPr id="8" name="Resim 7"/>
          <p:cNvPicPr/>
          <p:nvPr/>
        </p:nvPicPr>
        <p:blipFill rotWithShape="1">
          <a:blip r:embed="rId5"/>
          <a:srcRect l="14810" t="27857" r="50360" b="17394"/>
          <a:stretch/>
        </p:blipFill>
        <p:spPr bwMode="auto">
          <a:xfrm>
            <a:off x="414754" y="182256"/>
            <a:ext cx="1099773" cy="103031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106996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368294" y="1590204"/>
            <a:ext cx="6029636"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tr-TR" sz="1400" dirty="0" smtClean="0">
                <a:latin typeface="Times New Roman" pitchFamily="18" charset="0"/>
                <a:ea typeface="Times New Roman" pitchFamily="18" charset="0"/>
                <a:cs typeface="Times New Roman" pitchFamily="18" charset="0"/>
              </a:rPr>
              <a:t>	Sivas Cumhuriyet </a:t>
            </a:r>
            <a:r>
              <a:rPr lang="tr-TR" sz="1400" dirty="0">
                <a:latin typeface="Times New Roman" pitchFamily="18" charset="0"/>
                <a:ea typeface="Times New Roman" pitchFamily="18" charset="0"/>
                <a:cs typeface="Times New Roman" pitchFamily="18" charset="0"/>
              </a:rPr>
              <a:t>Üniversitesi, Cumhuriyetimizin 50.yılı anısına, 5 Nisan 1973 tarihinde yayınlanan 1071 sayılı yasanın 5/b maddesi gereğince, Sivas’ta kurulmuştur. Cumhuriyet Üniversitesi’nin kurulması, dönemin Milli Eğitim Bakanı Orhan CENGİZ tarafından, Hacettepe Üniversitesi’ne teklif edilmiştir. Hacettepe Üniversitesi senatosunda 20 Ekim 1973 tarihinde alınan kararla, Cumhuriyet Üniversitesi’nin desteklenmesi ve Tıp Fakültesinin Hacettepe Üniversitesi’ne bağlı olarak kurulup geliştirilmesi, oy birliği ile kabul edilmiştir. Tıp Fakültesi’nin kurucu dekanlığına, Hacettepe Üniversitesi Tıp Fakültesi Genel Cerrahi Profesörü Yılmaz SANAÇ atanmıştır. </a:t>
            </a:r>
            <a:endParaRPr lang="tr-TR" sz="1400" dirty="0">
              <a:latin typeface="Times New Roman" pitchFamily="18" charset="0"/>
              <a:cs typeface="Times New Roman" pitchFamily="18" charset="0"/>
            </a:endParaRPr>
          </a:p>
          <a:p>
            <a:pPr algn="just" eaLnBrk="0" fontAlgn="base" hangingPunct="0">
              <a:spcBef>
                <a:spcPct val="0"/>
              </a:spcBef>
              <a:spcAft>
                <a:spcPct val="0"/>
              </a:spcAft>
            </a:pPr>
            <a:endParaRPr lang="tr-TR" dirty="0">
              <a:latin typeface="Arial" pitchFamily="34" charset="0"/>
              <a:cs typeface="Arial" pitchFamily="34" charset="0"/>
            </a:endParaRPr>
          </a:p>
        </p:txBody>
      </p:sp>
      <p:sp>
        <p:nvSpPr>
          <p:cNvPr id="2051" name="Rectangle 3"/>
          <p:cNvSpPr>
            <a:spLocks noChangeArrowheads="1"/>
          </p:cNvSpPr>
          <p:nvPr/>
        </p:nvSpPr>
        <p:spPr bwMode="auto">
          <a:xfrm>
            <a:off x="394780" y="6897216"/>
            <a:ext cx="5976664" cy="2246769"/>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tr-TR" sz="1400" dirty="0">
                <a:latin typeface="Times New Roman" pitchFamily="18" charset="0"/>
                <a:ea typeface="Times New Roman" pitchFamily="18" charset="0"/>
                <a:cs typeface="Times New Roman" pitchFamily="18" charset="0"/>
              </a:rPr>
              <a:t>1973-1974 akademik yılında Cumhuriyet Üniversitesi Tıp Fakültesinde öğrenime başlanmıştır.1974 yılı sonlarında Cumhuriyet Üniversitesi Rektörü Muvaffak AKMAN, Tıp Fakültesi Dekanı Yılmaz SANAÇ, Sivas Valisi Celal KAYACAN ve Sivas Belediye Başkanı Orhan EKENEL Sivas’ta bulunan sağlık kuruluşlarında yapmış oldukları incelemeler sonucunda bir protokol hazırlamış ve Göğüs Hastalıkları Hastanesi’nin Tıp Fakültesi’ne devredilmesini sağlamışlardır. Tıp Fakültesi 1992 yılına kadar, bu binada faaliyetlerini sürdürmüştür. Halen kullanılmakta olan </a:t>
            </a:r>
            <a:r>
              <a:rPr lang="tr-TR" sz="1400" dirty="0" err="1">
                <a:latin typeface="Times New Roman" pitchFamily="18" charset="0"/>
                <a:ea typeface="Times New Roman" pitchFamily="18" charset="0"/>
                <a:cs typeface="Times New Roman" pitchFamily="18" charset="0"/>
              </a:rPr>
              <a:t>kampüs</a:t>
            </a:r>
            <a:r>
              <a:rPr lang="tr-TR" sz="1400" dirty="0">
                <a:latin typeface="Times New Roman" pitchFamily="18" charset="0"/>
                <a:ea typeface="Times New Roman" pitchFamily="18" charset="0"/>
                <a:cs typeface="Times New Roman" pitchFamily="18" charset="0"/>
              </a:rPr>
              <a:t> içerisindeki hastane binasının temeli ise 11 Eylül 1975’te atılmış ve 1992 yılı sonunda, yeni hastane binasına taşınılmıştır.</a:t>
            </a:r>
            <a:endParaRPr lang="tr-TR" sz="1400" dirty="0">
              <a:latin typeface="Times New Roman" pitchFamily="18" charset="0"/>
              <a:cs typeface="Times New Roman" pitchFamily="18" charset="0"/>
            </a:endParaRPr>
          </a:p>
        </p:txBody>
      </p:sp>
      <p:sp>
        <p:nvSpPr>
          <p:cNvPr id="2" name="Dikdörtgen 1"/>
          <p:cNvSpPr/>
          <p:nvPr/>
        </p:nvSpPr>
        <p:spPr>
          <a:xfrm>
            <a:off x="1654474" y="814474"/>
            <a:ext cx="3333028" cy="369332"/>
          </a:xfrm>
          <a:prstGeom prst="rect">
            <a:avLst/>
          </a:prstGeom>
        </p:spPr>
        <p:txBody>
          <a:bodyPr wrap="none">
            <a:spAutoFit/>
          </a:bodyPr>
          <a:lstStyle/>
          <a:p>
            <a:pPr algn="just" fontAlgn="base">
              <a:spcBef>
                <a:spcPct val="0"/>
              </a:spcBef>
              <a:spcAft>
                <a:spcPct val="0"/>
              </a:spcAft>
            </a:pPr>
            <a:r>
              <a:rPr lang="tr-TR" b="1" dirty="0">
                <a:solidFill>
                  <a:srgbClr val="FF0000"/>
                </a:solidFill>
                <a:latin typeface="Times New Roman" pitchFamily="18" charset="0"/>
                <a:ea typeface="Times New Roman" pitchFamily="18" charset="0"/>
                <a:cs typeface="Times New Roman" pitchFamily="18" charset="0"/>
              </a:rPr>
              <a:t>HASTANEMİZİN TARİHÇESİ</a:t>
            </a:r>
            <a:endParaRPr lang="tr-TR" dirty="0">
              <a:latin typeface="Times New Roman" pitchFamily="18" charset="0"/>
              <a:cs typeface="Times New Roman" pitchFamily="18" charset="0"/>
            </a:endParaRPr>
          </a:p>
        </p:txBody>
      </p:sp>
      <p:pic>
        <p:nvPicPr>
          <p:cNvPr id="3" name="Resim 2"/>
          <p:cNvPicPr>
            <a:picLocks noChangeAspect="1"/>
          </p:cNvPicPr>
          <p:nvPr/>
        </p:nvPicPr>
        <p:blipFill rotWithShape="1">
          <a:blip r:embed="rId2"/>
          <a:srcRect l="2921" t="17513" r="37031" b="10332"/>
          <a:stretch/>
        </p:blipFill>
        <p:spPr>
          <a:xfrm>
            <a:off x="682812" y="4037859"/>
            <a:ext cx="5400600" cy="2635073"/>
          </a:xfrm>
          <a:prstGeom prst="rect">
            <a:avLst/>
          </a:prstGeom>
        </p:spPr>
      </p:pic>
      <p:pic>
        <p:nvPicPr>
          <p:cNvPr id="8" name="Resim 7"/>
          <p:cNvPicPr/>
          <p:nvPr/>
        </p:nvPicPr>
        <p:blipFill rotWithShape="1">
          <a:blip r:embed="rId3"/>
          <a:srcRect l="14810" t="27857" r="50360" b="17394"/>
          <a:stretch/>
        </p:blipFill>
        <p:spPr bwMode="auto">
          <a:xfrm>
            <a:off x="368294" y="181125"/>
            <a:ext cx="1099773" cy="1030315"/>
          </a:xfrm>
          <a:prstGeom prst="rect">
            <a:avLst/>
          </a:prstGeom>
          <a:ln>
            <a:noFill/>
          </a:ln>
          <a:extLst>
            <a:ext uri="{53640926-AAD7-44D8-BBD7-CCE9431645EC}">
              <a14:shadowObscured xmlns:a14="http://schemas.microsoft.com/office/drawing/2010/main"/>
            </a:ext>
          </a:extLst>
        </p:spPr>
      </p:pic>
      <p:pic>
        <p:nvPicPr>
          <p:cNvPr id="9" name="Resim 8"/>
          <p:cNvPicPr/>
          <p:nvPr/>
        </p:nvPicPr>
        <p:blipFill rotWithShape="1">
          <a:blip r:embed="rId4"/>
          <a:srcRect l="14960" t="27847" r="49938" b="18426"/>
          <a:stretch/>
        </p:blipFill>
        <p:spPr bwMode="auto">
          <a:xfrm>
            <a:off x="5492452" y="128464"/>
            <a:ext cx="1152740" cy="1137900"/>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710028" y="1168288"/>
            <a:ext cx="5472608" cy="7848302"/>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lnSpc>
                <a:spcPct val="150000"/>
              </a:lnSpc>
              <a:spcBef>
                <a:spcPct val="0"/>
              </a:spcBef>
              <a:spcAft>
                <a:spcPct val="0"/>
              </a:spcAft>
            </a:pPr>
            <a:r>
              <a:rPr lang="tr-TR" sz="1600" dirty="0" smtClean="0">
                <a:latin typeface="Times New Roman" pitchFamily="18" charset="0"/>
                <a:ea typeface="Times New Roman" pitchFamily="18" charset="0"/>
                <a:cs typeface="Times New Roman" pitchFamily="18" charset="0"/>
              </a:rPr>
              <a:t>	Sivas Cumhuriyet Üniversitesi </a:t>
            </a:r>
            <a:r>
              <a:rPr lang="tr-TR" sz="1600" dirty="0">
                <a:latin typeface="Times New Roman" pitchFamily="18" charset="0"/>
                <a:ea typeface="Times New Roman" pitchFamily="18" charset="0"/>
                <a:cs typeface="Times New Roman" pitchFamily="18" charset="0"/>
              </a:rPr>
              <a:t>S</a:t>
            </a:r>
            <a:r>
              <a:rPr lang="tr-TR" sz="1600" dirty="0" smtClean="0">
                <a:latin typeface="Times New Roman" pitchFamily="18" charset="0"/>
                <a:ea typeface="Times New Roman" pitchFamily="18" charset="0"/>
                <a:cs typeface="Times New Roman" pitchFamily="18" charset="0"/>
              </a:rPr>
              <a:t>ağlık Hizmetleri Uygulama ve Araştırma  </a:t>
            </a:r>
            <a:r>
              <a:rPr lang="tr-TR" sz="1600" dirty="0">
                <a:latin typeface="Times New Roman" pitchFamily="18" charset="0"/>
                <a:ea typeface="Times New Roman" pitchFamily="18" charset="0"/>
                <a:cs typeface="Times New Roman" pitchFamily="18" charset="0"/>
              </a:rPr>
              <a:t>Hastanesi</a:t>
            </a:r>
            <a:r>
              <a:rPr lang="tr-TR" sz="1600" dirty="0" smtClean="0">
                <a:latin typeface="Times New Roman" pitchFamily="18" charset="0"/>
                <a:ea typeface="Times New Roman" pitchFamily="18" charset="0"/>
                <a:cs typeface="Times New Roman" pitchFamily="18" charset="0"/>
              </a:rPr>
              <a:t>, Sivas Cumhuriyet </a:t>
            </a:r>
            <a:r>
              <a:rPr lang="tr-TR" sz="1600" dirty="0">
                <a:latin typeface="Times New Roman" pitchFamily="18" charset="0"/>
                <a:ea typeface="Times New Roman" pitchFamily="18" charset="0"/>
                <a:cs typeface="Times New Roman" pitchFamily="18" charset="0"/>
              </a:rPr>
              <a:t>Üniversitesi Rektörlüğü’nün de bulunduğu kampüs yerleşkesi içerisinde 88047m²lik alanda yer almakta olup, 7 blok ve 14 kattan oluşmaktadır. 1061 yatak kapasiteli Hastanemiz başta Sivas olmak üzere Tokat, Erzincan, Yozgat ve diğer komşu illerden gelen hastalara hizmet vermektedir. Hastanemizde günlük ortalama  </a:t>
            </a:r>
            <a:r>
              <a:rPr lang="tr-TR" sz="1600" dirty="0" smtClean="0">
                <a:latin typeface="Times New Roman" pitchFamily="18" charset="0"/>
                <a:ea typeface="Times New Roman" pitchFamily="18" charset="0"/>
                <a:cs typeface="Times New Roman" pitchFamily="18" charset="0"/>
              </a:rPr>
              <a:t>2500-3000 </a:t>
            </a:r>
            <a:r>
              <a:rPr lang="tr-TR" sz="1600" dirty="0">
                <a:latin typeface="Times New Roman" pitchFamily="18" charset="0"/>
                <a:ea typeface="Times New Roman" pitchFamily="18" charset="0"/>
                <a:cs typeface="Times New Roman" pitchFamily="18" charset="0"/>
              </a:rPr>
              <a:t>hasta poliklinikte tedavi görmektedir. 28 Anabilim Dalı, 29 poliklinik ile tedavi, eğitim ve araştırma çalışmalarını yürütmektedir.  Kampus içerisinde 2008 yılında açılan; 100 yatak kapasiteli Kalp Merkezi, 8 yatak kapasiteli Acil  Tıp Merkezi ve </a:t>
            </a:r>
            <a:r>
              <a:rPr lang="tr-TR" sz="1600" dirty="0" smtClean="0">
                <a:latin typeface="Times New Roman" pitchFamily="18" charset="0"/>
                <a:ea typeface="Times New Roman" pitchFamily="18" charset="0"/>
                <a:cs typeface="Times New Roman" pitchFamily="18" charset="0"/>
              </a:rPr>
              <a:t>42 </a:t>
            </a:r>
            <a:r>
              <a:rPr lang="tr-TR" sz="1600" dirty="0">
                <a:latin typeface="Times New Roman" pitchFamily="18" charset="0"/>
                <a:ea typeface="Times New Roman" pitchFamily="18" charset="0"/>
                <a:cs typeface="Times New Roman" pitchFamily="18" charset="0"/>
              </a:rPr>
              <a:t>yatak kapasiteli Yoğun Bakım Ünitesi ve Onkoloji Merkezi yeni binalarında hizmet vermektedir.2019 yılı içerisinde Kadın </a:t>
            </a:r>
            <a:r>
              <a:rPr lang="tr-TR" sz="1600" dirty="0" smtClean="0">
                <a:latin typeface="Times New Roman" pitchFamily="18" charset="0"/>
                <a:ea typeface="Times New Roman" pitchFamily="18" charset="0"/>
                <a:cs typeface="Times New Roman" pitchFamily="18" charset="0"/>
              </a:rPr>
              <a:t>Doğum ve Çocuk Hastanesinin de  hizmete girmesi planlanmaktadır.</a:t>
            </a:r>
            <a:endParaRPr lang="tr-TR" sz="1600" dirty="0">
              <a:latin typeface="Times New Roman" pitchFamily="18" charset="0"/>
              <a:cs typeface="Times New Roman" pitchFamily="18" charset="0"/>
            </a:endParaRPr>
          </a:p>
          <a:p>
            <a:pPr algn="just" eaLnBrk="0" fontAlgn="base" hangingPunct="0">
              <a:lnSpc>
                <a:spcPct val="150000"/>
              </a:lnSpc>
              <a:spcBef>
                <a:spcPct val="0"/>
              </a:spcBef>
              <a:spcAft>
                <a:spcPct val="0"/>
              </a:spcAft>
            </a:pPr>
            <a:r>
              <a:rPr lang="tr-TR" sz="1600" dirty="0">
                <a:latin typeface="Times New Roman" pitchFamily="18" charset="0"/>
                <a:ea typeface="Times New Roman" pitchFamily="18" charset="0"/>
                <a:cs typeface="Times New Roman" pitchFamily="18" charset="0"/>
              </a:rPr>
              <a:t>	Fizik Tedavi ve Rehabilitasyon Merkezi, şehir merkezinden  30 km.  uzaklıktaki Sıcak Çermik mevkiinde hizmet vermektedir. Fizik Tedavi ve Rehabilitasyon Merkezi, 5 katlı olup 100 yatak kapasitelidir</a:t>
            </a:r>
            <a:r>
              <a:rPr lang="tr-TR" sz="1600" dirty="0" smtClean="0">
                <a:latin typeface="Times New Roman" pitchFamily="18" charset="0"/>
                <a:ea typeface="Times New Roman" pitchFamily="18" charset="0"/>
                <a:cs typeface="Times New Roman" pitchFamily="18" charset="0"/>
              </a:rPr>
              <a:t>.</a:t>
            </a:r>
            <a:endParaRPr lang="tr-TR" sz="1600" dirty="0">
              <a:latin typeface="Times New Roman" pitchFamily="18" charset="0"/>
              <a:cs typeface="Times New Roman" pitchFamily="18" charset="0"/>
            </a:endParaRPr>
          </a:p>
          <a:p>
            <a:pPr algn="just" eaLnBrk="0" fontAlgn="base" hangingPunct="0">
              <a:lnSpc>
                <a:spcPct val="150000"/>
              </a:lnSpc>
              <a:spcBef>
                <a:spcPct val="0"/>
              </a:spcBef>
              <a:spcAft>
                <a:spcPct val="0"/>
              </a:spcAft>
            </a:pPr>
            <a:r>
              <a:rPr lang="tr-TR" sz="1600" dirty="0">
                <a:latin typeface="Times New Roman" pitchFamily="18" charset="0"/>
                <a:ea typeface="Times New Roman" pitchFamily="18" charset="0"/>
                <a:cs typeface="Times New Roman" pitchFamily="18" charset="0"/>
              </a:rPr>
              <a:t>	Hastanemizde hizmet veren bölümlerimizin çoğu bölgesel olarak ilk ve tek olma özelliği göstermektedir. </a:t>
            </a:r>
            <a:endParaRPr lang="tr-TR" sz="1600" dirty="0">
              <a:latin typeface="Times New Roman" pitchFamily="18" charset="0"/>
              <a:cs typeface="Times New Roman" pitchFamily="18" charset="0"/>
            </a:endParaRPr>
          </a:p>
        </p:txBody>
      </p:sp>
      <p:pic>
        <p:nvPicPr>
          <p:cNvPr id="3" name="Resim 2"/>
          <p:cNvPicPr/>
          <p:nvPr/>
        </p:nvPicPr>
        <p:blipFill rotWithShape="1">
          <a:blip r:embed="rId2"/>
          <a:srcRect l="14960" t="27847" r="49938" b="18426"/>
          <a:stretch/>
        </p:blipFill>
        <p:spPr bwMode="auto">
          <a:xfrm>
            <a:off x="5329552" y="98726"/>
            <a:ext cx="1224136" cy="1124843"/>
          </a:xfrm>
          <a:prstGeom prst="rect">
            <a:avLst/>
          </a:prstGeom>
          <a:ln>
            <a:noFill/>
          </a:ln>
          <a:extLst>
            <a:ext uri="{53640926-AAD7-44D8-BBD7-CCE9431645EC}">
              <a14:shadowObscured xmlns:a14="http://schemas.microsoft.com/office/drawing/2010/main"/>
            </a:ext>
          </a:extLst>
        </p:spPr>
      </p:pic>
      <p:pic>
        <p:nvPicPr>
          <p:cNvPr id="4" name="Resim 3"/>
          <p:cNvPicPr/>
          <p:nvPr/>
        </p:nvPicPr>
        <p:blipFill rotWithShape="1">
          <a:blip r:embed="rId3"/>
          <a:srcRect l="14810" t="27857" r="50360" b="17394"/>
          <a:stretch/>
        </p:blipFill>
        <p:spPr bwMode="auto">
          <a:xfrm>
            <a:off x="404664" y="193254"/>
            <a:ext cx="1099773" cy="1030315"/>
          </a:xfrm>
          <a:prstGeom prst="rect">
            <a:avLst/>
          </a:prstGeom>
          <a:ln>
            <a:noFill/>
          </a:ln>
          <a:extLst>
            <a:ext uri="{53640926-AAD7-44D8-BBD7-CCE9431645EC}">
              <a14:shadowObscured xmlns:a14="http://schemas.microsoft.com/office/drawing/2010/main"/>
            </a:ext>
          </a:extLst>
        </p:spPr>
      </p:pic>
      <p:sp>
        <p:nvSpPr>
          <p:cNvPr id="2" name="Dikdörtgen 1"/>
          <p:cNvSpPr/>
          <p:nvPr/>
        </p:nvSpPr>
        <p:spPr>
          <a:xfrm>
            <a:off x="2181445" y="763005"/>
            <a:ext cx="2495107" cy="369332"/>
          </a:xfrm>
          <a:prstGeom prst="rect">
            <a:avLst/>
          </a:prstGeom>
        </p:spPr>
        <p:txBody>
          <a:bodyPr wrap="none">
            <a:spAutoFit/>
          </a:bodyPr>
          <a:lstStyle/>
          <a:p>
            <a:pPr algn="just" fontAlgn="base">
              <a:spcBef>
                <a:spcPct val="0"/>
              </a:spcBef>
              <a:spcAft>
                <a:spcPct val="0"/>
              </a:spcAft>
            </a:pPr>
            <a:r>
              <a:rPr lang="tr-TR" b="1" dirty="0">
                <a:solidFill>
                  <a:srgbClr val="FF0000"/>
                </a:solidFill>
                <a:latin typeface="Times New Roman" pitchFamily="18" charset="0"/>
                <a:ea typeface="Times New Roman" pitchFamily="18" charset="0"/>
                <a:cs typeface="Times New Roman" pitchFamily="18" charset="0"/>
              </a:rPr>
              <a:t>TANITIM BİLGİLERİ</a:t>
            </a:r>
            <a:endParaRPr lang="tr-TR"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511170" y="1400853"/>
            <a:ext cx="5976664" cy="76636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lnSpc>
                <a:spcPct val="150000"/>
              </a:lnSpc>
              <a:spcBef>
                <a:spcPct val="0"/>
              </a:spcBef>
              <a:spcAft>
                <a:spcPct val="0"/>
              </a:spcAft>
            </a:pPr>
            <a:r>
              <a:rPr lang="tr-TR" sz="1200" b="1" dirty="0" smtClean="0">
                <a:solidFill>
                  <a:srgbClr val="FF0000"/>
                </a:solidFill>
                <a:latin typeface="Times New Roman" pitchFamily="18" charset="0"/>
                <a:ea typeface="Times New Roman" pitchFamily="18" charset="0"/>
                <a:cs typeface="Times New Roman" pitchFamily="18" charset="0"/>
              </a:rPr>
              <a:t> </a:t>
            </a:r>
            <a:r>
              <a:rPr lang="tr-TR" sz="1200" b="1" dirty="0">
                <a:solidFill>
                  <a:srgbClr val="FF0000"/>
                </a:solidFill>
                <a:latin typeface="Times New Roman" pitchFamily="18" charset="0"/>
                <a:ea typeface="Times New Roman" pitchFamily="18" charset="0"/>
                <a:cs typeface="Times New Roman" pitchFamily="18" charset="0"/>
              </a:rPr>
              <a:t>PERSONEL DURUMU</a:t>
            </a:r>
          </a:p>
          <a:p>
            <a:pPr algn="just" fontAlgn="base">
              <a:lnSpc>
                <a:spcPct val="150000"/>
              </a:lnSpc>
              <a:spcBef>
                <a:spcPct val="0"/>
              </a:spcBef>
              <a:spcAft>
                <a:spcPct val="0"/>
              </a:spcAft>
            </a:pPr>
            <a:endParaRPr lang="tr-TR" sz="1200" dirty="0">
              <a:latin typeface="Times New Roman" pitchFamily="18" charset="0"/>
              <a:cs typeface="Times New Roman" pitchFamily="18" charset="0"/>
            </a:endParaRPr>
          </a:p>
          <a:p>
            <a:pPr algn="just" eaLnBrk="0" fontAlgn="base" hangingPunct="0">
              <a:lnSpc>
                <a:spcPct val="150000"/>
              </a:lnSpc>
              <a:spcBef>
                <a:spcPct val="0"/>
              </a:spcBef>
              <a:spcAft>
                <a:spcPct val="0"/>
              </a:spcAft>
              <a:buFontTx/>
              <a:buChar char="•"/>
            </a:pPr>
            <a:r>
              <a:rPr lang="tr-TR" sz="1400" dirty="0">
                <a:latin typeface="Times New Roman" pitchFamily="18" charset="0"/>
                <a:ea typeface="Times New Roman" pitchFamily="18" charset="0"/>
                <a:cs typeface="Times New Roman" pitchFamily="18" charset="0"/>
              </a:rPr>
              <a:t>Hastanemizde; 2547 sayılı yasaya tabii akademik personel,</a:t>
            </a:r>
            <a:endParaRPr lang="tr-TR" sz="1400" dirty="0">
              <a:latin typeface="Times New Roman" pitchFamily="18" charset="0"/>
              <a:cs typeface="Times New Roman" pitchFamily="18" charset="0"/>
            </a:endParaRPr>
          </a:p>
          <a:p>
            <a:pPr algn="just" eaLnBrk="0" fontAlgn="base" hangingPunct="0">
              <a:lnSpc>
                <a:spcPct val="150000"/>
              </a:lnSpc>
              <a:spcBef>
                <a:spcPct val="0"/>
              </a:spcBef>
              <a:spcAft>
                <a:spcPct val="0"/>
              </a:spcAft>
              <a:buFontTx/>
              <a:buChar char="•"/>
            </a:pPr>
            <a:r>
              <a:rPr lang="tr-TR" sz="1400" dirty="0">
                <a:latin typeface="Times New Roman" pitchFamily="18" charset="0"/>
                <a:ea typeface="Times New Roman" pitchFamily="18" charset="0"/>
                <a:cs typeface="Times New Roman" pitchFamily="18" charset="0"/>
              </a:rPr>
              <a:t>657 4-A/4-B Devlet Memurları Kanunu kapsamında çalışan idari personel,</a:t>
            </a:r>
            <a:endParaRPr lang="tr-TR" sz="1400" dirty="0">
              <a:latin typeface="Times New Roman" pitchFamily="18" charset="0"/>
              <a:cs typeface="Times New Roman" pitchFamily="18" charset="0"/>
            </a:endParaRPr>
          </a:p>
          <a:p>
            <a:pPr algn="just" eaLnBrk="0" fontAlgn="base" hangingPunct="0">
              <a:lnSpc>
                <a:spcPct val="150000"/>
              </a:lnSpc>
              <a:spcBef>
                <a:spcPct val="0"/>
              </a:spcBef>
              <a:spcAft>
                <a:spcPct val="0"/>
              </a:spcAft>
              <a:buFontTx/>
              <a:buChar char="•"/>
            </a:pPr>
            <a:r>
              <a:rPr lang="tr-TR" sz="1400" dirty="0">
                <a:latin typeface="Times New Roman" pitchFamily="18" charset="0"/>
                <a:ea typeface="Times New Roman" pitchFamily="18" charset="0"/>
                <a:cs typeface="Times New Roman" pitchFamily="18" charset="0"/>
              </a:rPr>
              <a:t>4857 İş Kanununa göre çalışan sözleşmeli personel,</a:t>
            </a:r>
            <a:endParaRPr lang="tr-TR" sz="1400" dirty="0">
              <a:latin typeface="Times New Roman" pitchFamily="18" charset="0"/>
              <a:cs typeface="Times New Roman" pitchFamily="18" charset="0"/>
            </a:endParaRPr>
          </a:p>
          <a:p>
            <a:pPr algn="just" eaLnBrk="0" fontAlgn="base" hangingPunct="0">
              <a:lnSpc>
                <a:spcPct val="150000"/>
              </a:lnSpc>
              <a:spcBef>
                <a:spcPct val="0"/>
              </a:spcBef>
              <a:spcAft>
                <a:spcPct val="0"/>
              </a:spcAft>
              <a:buFontTx/>
              <a:buChar char="•"/>
            </a:pPr>
            <a:r>
              <a:rPr lang="tr-TR" sz="1400" dirty="0">
                <a:latin typeface="Times New Roman" pitchFamily="18" charset="0"/>
                <a:ea typeface="Times New Roman" pitchFamily="18" charset="0"/>
                <a:cs typeface="Times New Roman" pitchFamily="18" charset="0"/>
              </a:rPr>
              <a:t>Akademik personel Tıp Fakültesi Dekanlığı’na bağlı olup sicil amiri Tıp Fakültesi Dekanı’dır.</a:t>
            </a:r>
            <a:endParaRPr lang="tr-TR" sz="1400" dirty="0">
              <a:latin typeface="Times New Roman" pitchFamily="18" charset="0"/>
              <a:cs typeface="Times New Roman" pitchFamily="18" charset="0"/>
            </a:endParaRPr>
          </a:p>
          <a:p>
            <a:pPr algn="just" eaLnBrk="0" fontAlgn="base" hangingPunct="0">
              <a:lnSpc>
                <a:spcPct val="150000"/>
              </a:lnSpc>
              <a:spcBef>
                <a:spcPct val="0"/>
              </a:spcBef>
              <a:spcAft>
                <a:spcPct val="0"/>
              </a:spcAft>
              <a:buFontTx/>
              <a:buChar char="•"/>
            </a:pPr>
            <a:r>
              <a:rPr lang="tr-TR" sz="1400" dirty="0">
                <a:latin typeface="Times New Roman" pitchFamily="18" charset="0"/>
                <a:ea typeface="Times New Roman" pitchFamily="18" charset="0"/>
                <a:cs typeface="Times New Roman" pitchFamily="18" charset="0"/>
              </a:rPr>
              <a:t>İdari personel Hastane İdari Yöneticiliği ’ne bağlı olup, sicil amiri Hastane İdari Yöneticisidir.</a:t>
            </a:r>
            <a:endParaRPr lang="tr-TR" sz="1400" dirty="0">
              <a:latin typeface="Times New Roman" pitchFamily="18" charset="0"/>
              <a:cs typeface="Times New Roman" pitchFamily="18" charset="0"/>
            </a:endParaRPr>
          </a:p>
          <a:p>
            <a:pPr algn="just" eaLnBrk="0" fontAlgn="base" hangingPunct="0">
              <a:lnSpc>
                <a:spcPct val="150000"/>
              </a:lnSpc>
              <a:spcBef>
                <a:spcPct val="0"/>
              </a:spcBef>
              <a:spcAft>
                <a:spcPct val="0"/>
              </a:spcAft>
              <a:buFontTx/>
              <a:buChar char="•"/>
            </a:pPr>
            <a:r>
              <a:rPr lang="tr-TR" sz="1400" dirty="0">
                <a:latin typeface="Times New Roman" pitchFamily="18" charset="0"/>
                <a:ea typeface="Times New Roman" pitchFamily="18" charset="0"/>
                <a:cs typeface="Times New Roman" pitchFamily="18" charset="0"/>
              </a:rPr>
              <a:t>Hastanenin tüm çalışanlarının uyum içinde koordineli ve verimli çalışmasından ise Hastane Başhekimi sorumludur.</a:t>
            </a:r>
            <a:endParaRPr lang="tr-TR" sz="1400" dirty="0">
              <a:latin typeface="Times New Roman" pitchFamily="18" charset="0"/>
              <a:cs typeface="Times New Roman" pitchFamily="18" charset="0"/>
            </a:endParaRPr>
          </a:p>
          <a:p>
            <a:pPr algn="just" eaLnBrk="0" fontAlgn="base" hangingPunct="0">
              <a:lnSpc>
                <a:spcPct val="150000"/>
              </a:lnSpc>
              <a:spcBef>
                <a:spcPct val="0"/>
              </a:spcBef>
              <a:spcAft>
                <a:spcPct val="0"/>
              </a:spcAft>
            </a:pPr>
            <a:r>
              <a:rPr lang="tr-TR" sz="1200" b="1" dirty="0" smtClean="0">
                <a:solidFill>
                  <a:srgbClr val="FF0000"/>
                </a:solidFill>
                <a:latin typeface="Times New Roman" pitchFamily="18" charset="0"/>
                <a:ea typeface="Times New Roman" pitchFamily="18" charset="0"/>
                <a:cs typeface="Times New Roman" pitchFamily="18" charset="0"/>
              </a:rPr>
              <a:t>YAZIŞMA KURALLARI</a:t>
            </a:r>
            <a:endParaRPr lang="tr-TR" sz="1200" dirty="0">
              <a:latin typeface="Times New Roman" pitchFamily="18" charset="0"/>
              <a:cs typeface="Times New Roman" pitchFamily="18" charset="0"/>
            </a:endParaRPr>
          </a:p>
          <a:p>
            <a:pPr algn="just" eaLnBrk="0" fontAlgn="base" hangingPunct="0">
              <a:lnSpc>
                <a:spcPct val="150000"/>
              </a:lnSpc>
              <a:spcBef>
                <a:spcPct val="0"/>
              </a:spcBef>
              <a:spcAft>
                <a:spcPct val="0"/>
              </a:spcAft>
              <a:buFontTx/>
              <a:buChar char="•"/>
            </a:pPr>
            <a:r>
              <a:rPr lang="tr-TR" sz="1400" dirty="0">
                <a:latin typeface="Times New Roman" pitchFamily="18" charset="0"/>
                <a:ea typeface="Times New Roman" pitchFamily="18" charset="0"/>
                <a:cs typeface="Times New Roman" pitchFamily="18" charset="0"/>
              </a:rPr>
              <a:t>Yazışmalar 02.12.2004 tarih ve 25658 sayılı, “Resmi Yazışmalarda Uygulanacak Esas ve Usuller Hakkında Yönetmeliğe” uygun olarak yapılmaktadır.</a:t>
            </a:r>
            <a:endParaRPr lang="tr-TR" sz="1400" dirty="0">
              <a:latin typeface="Times New Roman" pitchFamily="18" charset="0"/>
              <a:cs typeface="Times New Roman" pitchFamily="18" charset="0"/>
            </a:endParaRPr>
          </a:p>
          <a:p>
            <a:pPr algn="just" eaLnBrk="0" fontAlgn="base" hangingPunct="0">
              <a:lnSpc>
                <a:spcPct val="150000"/>
              </a:lnSpc>
              <a:spcBef>
                <a:spcPct val="0"/>
              </a:spcBef>
              <a:spcAft>
                <a:spcPct val="0"/>
              </a:spcAft>
              <a:buFontTx/>
              <a:buChar char="•"/>
            </a:pPr>
            <a:r>
              <a:rPr lang="tr-TR" sz="1400" dirty="0">
                <a:latin typeface="Times New Roman" pitchFamily="18" charset="0"/>
                <a:ea typeface="Times New Roman" pitchFamily="18" charset="0"/>
                <a:cs typeface="Times New Roman" pitchFamily="18" charset="0"/>
              </a:rPr>
              <a:t>Hastane dışı yazışmalarda yetkili makam Başhekimlik, Üniversite adına yapılacak yazışmalarda ise Rektörlük makamıdır.</a:t>
            </a:r>
            <a:endParaRPr lang="tr-TR" sz="1400" dirty="0">
              <a:latin typeface="Times New Roman" pitchFamily="18" charset="0"/>
              <a:cs typeface="Times New Roman" pitchFamily="18" charset="0"/>
            </a:endParaRPr>
          </a:p>
          <a:p>
            <a:pPr algn="just" eaLnBrk="0" fontAlgn="base" hangingPunct="0">
              <a:lnSpc>
                <a:spcPct val="150000"/>
              </a:lnSpc>
              <a:spcBef>
                <a:spcPct val="0"/>
              </a:spcBef>
              <a:spcAft>
                <a:spcPct val="0"/>
              </a:spcAft>
              <a:buFontTx/>
              <a:buChar char="•"/>
            </a:pPr>
            <a:r>
              <a:rPr lang="tr-TR" sz="1400" dirty="0">
                <a:latin typeface="Times New Roman" pitchFamily="18" charset="0"/>
                <a:ea typeface="Times New Roman" pitchFamily="18" charset="0"/>
                <a:cs typeface="Times New Roman" pitchFamily="18" charset="0"/>
              </a:rPr>
              <a:t>Hastane içi akademik yazışmalar Dahili-Cerrahi Tıp Bilimleri Başkanlıkları aracılığıyla Dekanlık makamına yapılmaktadır.</a:t>
            </a:r>
            <a:endParaRPr lang="tr-TR" sz="1400" dirty="0">
              <a:latin typeface="Times New Roman" pitchFamily="18" charset="0"/>
              <a:cs typeface="Times New Roman" pitchFamily="18" charset="0"/>
            </a:endParaRPr>
          </a:p>
          <a:p>
            <a:pPr algn="just" eaLnBrk="0" fontAlgn="base" hangingPunct="0">
              <a:lnSpc>
                <a:spcPct val="150000"/>
              </a:lnSpc>
              <a:spcBef>
                <a:spcPct val="0"/>
              </a:spcBef>
              <a:spcAft>
                <a:spcPct val="0"/>
              </a:spcAft>
              <a:buFontTx/>
              <a:buChar char="•"/>
            </a:pPr>
            <a:r>
              <a:rPr lang="tr-TR" sz="1400" dirty="0">
                <a:latin typeface="Times New Roman" pitchFamily="18" charset="0"/>
                <a:ea typeface="Times New Roman" pitchFamily="18" charset="0"/>
                <a:cs typeface="Times New Roman" pitchFamily="18" charset="0"/>
              </a:rPr>
              <a:t>Hastane dışı Üniversite adına yapılacak akademik işlemlerle ilgili yazışmalar, sırasıyla Dekanlık ve Rektörlük makamlarınca yapılmaktadır.</a:t>
            </a:r>
            <a:endParaRPr lang="tr-TR" sz="1400" dirty="0">
              <a:latin typeface="Times New Roman" pitchFamily="18" charset="0"/>
              <a:cs typeface="Times New Roman" pitchFamily="18" charset="0"/>
            </a:endParaRPr>
          </a:p>
          <a:p>
            <a:pPr algn="just" eaLnBrk="0" fontAlgn="base" hangingPunct="0">
              <a:lnSpc>
                <a:spcPct val="150000"/>
              </a:lnSpc>
              <a:spcBef>
                <a:spcPct val="0"/>
              </a:spcBef>
              <a:spcAft>
                <a:spcPct val="0"/>
              </a:spcAft>
              <a:buFontTx/>
              <a:buChar char="•"/>
            </a:pPr>
            <a:r>
              <a:rPr lang="tr-TR" sz="1400" dirty="0">
                <a:latin typeface="Times New Roman" pitchFamily="18" charset="0"/>
                <a:ea typeface="Times New Roman" pitchFamily="18" charset="0"/>
                <a:cs typeface="Times New Roman" pitchFamily="18" charset="0"/>
              </a:rPr>
              <a:t>Kurum içi yazışmalar ilgili birim sekreteri tarafından yazışma makamının imzası ve gelen-giden evrak kaydı alınarak yapılmaktadır.</a:t>
            </a:r>
            <a:endParaRPr lang="tr-TR" sz="1400" dirty="0">
              <a:latin typeface="Times New Roman" pitchFamily="18" charset="0"/>
              <a:cs typeface="Times New Roman" pitchFamily="18" charset="0"/>
            </a:endParaRPr>
          </a:p>
        </p:txBody>
      </p:sp>
      <p:pic>
        <p:nvPicPr>
          <p:cNvPr id="3" name="Resim 2"/>
          <p:cNvPicPr/>
          <p:nvPr/>
        </p:nvPicPr>
        <p:blipFill rotWithShape="1">
          <a:blip r:embed="rId2"/>
          <a:srcRect l="14810" t="27857" r="50360" b="17394"/>
          <a:stretch/>
        </p:blipFill>
        <p:spPr bwMode="auto">
          <a:xfrm>
            <a:off x="332656" y="128464"/>
            <a:ext cx="1099773" cy="1030315"/>
          </a:xfrm>
          <a:prstGeom prst="rect">
            <a:avLst/>
          </a:prstGeom>
          <a:ln>
            <a:noFill/>
          </a:ln>
          <a:extLst>
            <a:ext uri="{53640926-AAD7-44D8-BBD7-CCE9431645EC}">
              <a14:shadowObscured xmlns:a14="http://schemas.microsoft.com/office/drawing/2010/main"/>
            </a:ext>
          </a:extLst>
        </p:spPr>
      </p:pic>
      <p:pic>
        <p:nvPicPr>
          <p:cNvPr id="4" name="Resim 3"/>
          <p:cNvPicPr/>
          <p:nvPr/>
        </p:nvPicPr>
        <p:blipFill rotWithShape="1">
          <a:blip r:embed="rId3"/>
          <a:srcRect l="14960" t="27847" r="49938" b="18426"/>
          <a:stretch/>
        </p:blipFill>
        <p:spPr bwMode="auto">
          <a:xfrm>
            <a:off x="5263698" y="159123"/>
            <a:ext cx="1224136" cy="1124843"/>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332656" y="1509877"/>
            <a:ext cx="6336704" cy="66479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tabLst>
                <a:tab pos="3743325" algn="l"/>
              </a:tabLst>
            </a:pPr>
            <a:r>
              <a:rPr lang="tr-TR" sz="1200" b="1" dirty="0" smtClean="0">
                <a:solidFill>
                  <a:srgbClr val="FF0000"/>
                </a:solidFill>
                <a:latin typeface="Times New Roman" pitchFamily="18" charset="0"/>
                <a:ea typeface="Calibri" pitchFamily="34" charset="0"/>
                <a:cs typeface="Times New Roman" pitchFamily="18" charset="0"/>
              </a:rPr>
              <a:t> </a:t>
            </a:r>
            <a:r>
              <a:rPr lang="tr-TR" sz="1400" b="1" dirty="0" smtClean="0">
                <a:solidFill>
                  <a:srgbClr val="FF0000"/>
                </a:solidFill>
                <a:latin typeface="Times New Roman" pitchFamily="18" charset="0"/>
                <a:ea typeface="Calibri" pitchFamily="34" charset="0"/>
                <a:cs typeface="Times New Roman" pitchFamily="18" charset="0"/>
              </a:rPr>
              <a:t>657 4 / A KADROLU MEMURLAR İÇİN </a:t>
            </a:r>
          </a:p>
          <a:p>
            <a:pPr algn="just" fontAlgn="base">
              <a:spcBef>
                <a:spcPct val="0"/>
              </a:spcBef>
              <a:spcAft>
                <a:spcPct val="0"/>
              </a:spcAft>
              <a:tabLst>
                <a:tab pos="3743325" algn="l"/>
              </a:tabLst>
            </a:pPr>
            <a:r>
              <a:rPr lang="tr-TR" sz="1200" b="1" dirty="0" smtClean="0">
                <a:solidFill>
                  <a:srgbClr val="FF0000"/>
                </a:solidFill>
                <a:latin typeface="Times New Roman" pitchFamily="18" charset="0"/>
                <a:ea typeface="Calibri" pitchFamily="34" charset="0"/>
                <a:cs typeface="Times New Roman" pitchFamily="18" charset="0"/>
              </a:rPr>
              <a:t>YILLIK </a:t>
            </a:r>
            <a:r>
              <a:rPr lang="tr-TR" sz="1200" b="1" dirty="0">
                <a:solidFill>
                  <a:srgbClr val="FF0000"/>
                </a:solidFill>
                <a:latin typeface="Times New Roman" pitchFamily="18" charset="0"/>
                <a:ea typeface="Calibri" pitchFamily="34" charset="0"/>
                <a:cs typeface="Times New Roman" pitchFamily="18" charset="0"/>
              </a:rPr>
              <a:t>İZİN </a:t>
            </a:r>
            <a:endParaRPr lang="tr-TR" sz="1200" dirty="0">
              <a:solidFill>
                <a:srgbClr val="FF0000"/>
              </a:solidFill>
              <a:latin typeface="Times New Roman" pitchFamily="18" charset="0"/>
              <a:cs typeface="Times New Roman" pitchFamily="18" charset="0"/>
            </a:endParaRPr>
          </a:p>
          <a:p>
            <a:pPr algn="just" eaLnBrk="0" fontAlgn="base" hangingPunct="0">
              <a:spcBef>
                <a:spcPct val="0"/>
              </a:spcBef>
              <a:spcAft>
                <a:spcPct val="0"/>
              </a:spcAft>
              <a:tabLst>
                <a:tab pos="3743325" algn="l"/>
              </a:tabLst>
            </a:pPr>
            <a:r>
              <a:rPr lang="tr-TR" sz="1400" dirty="0">
                <a:solidFill>
                  <a:srgbClr val="000000"/>
                </a:solidFill>
                <a:latin typeface="Times New Roman" pitchFamily="18" charset="0"/>
                <a:ea typeface="Calibri" pitchFamily="34" charset="0"/>
                <a:cs typeface="Times New Roman" pitchFamily="18" charset="0"/>
              </a:rPr>
              <a:t>1yıldan10 yıla kadar Hizmeti olana =    20 gün yıllık izin.</a:t>
            </a:r>
            <a:endParaRPr lang="tr-TR" sz="1400" dirty="0">
              <a:latin typeface="Times New Roman" pitchFamily="18" charset="0"/>
              <a:cs typeface="Times New Roman" pitchFamily="18" charset="0"/>
            </a:endParaRPr>
          </a:p>
          <a:p>
            <a:pPr algn="just" eaLnBrk="0" fontAlgn="base" hangingPunct="0">
              <a:spcBef>
                <a:spcPct val="0"/>
              </a:spcBef>
              <a:spcAft>
                <a:spcPct val="0"/>
              </a:spcAft>
              <a:tabLst>
                <a:tab pos="3743325" algn="l"/>
              </a:tabLst>
            </a:pPr>
            <a:r>
              <a:rPr lang="tr-TR" sz="1400" dirty="0">
                <a:solidFill>
                  <a:srgbClr val="000000"/>
                </a:solidFill>
                <a:latin typeface="Times New Roman" pitchFamily="18" charset="0"/>
                <a:ea typeface="Calibri" pitchFamily="34" charset="0"/>
                <a:cs typeface="Times New Roman" pitchFamily="18" charset="0"/>
              </a:rPr>
              <a:t>   </a:t>
            </a:r>
            <a:endParaRPr lang="tr-TR" sz="1400" dirty="0">
              <a:latin typeface="Times New Roman" pitchFamily="18" charset="0"/>
              <a:cs typeface="Times New Roman" pitchFamily="18" charset="0"/>
            </a:endParaRPr>
          </a:p>
          <a:p>
            <a:pPr algn="just" eaLnBrk="0" fontAlgn="base" hangingPunct="0">
              <a:spcBef>
                <a:spcPct val="0"/>
              </a:spcBef>
              <a:spcAft>
                <a:spcPct val="0"/>
              </a:spcAft>
              <a:tabLst>
                <a:tab pos="3743325" algn="l"/>
              </a:tabLst>
            </a:pPr>
            <a:r>
              <a:rPr lang="tr-TR" sz="1400" dirty="0">
                <a:solidFill>
                  <a:srgbClr val="000000"/>
                </a:solidFill>
                <a:latin typeface="Times New Roman" pitchFamily="18" charset="0"/>
                <a:ea typeface="Calibri" pitchFamily="34" charset="0"/>
                <a:cs typeface="Times New Roman" pitchFamily="18" charset="0"/>
              </a:rPr>
              <a:t>10 yıl ve üstü hizmeti olana  = 30 gün yıllık izin.</a:t>
            </a:r>
            <a:endParaRPr lang="tr-TR" sz="1400" dirty="0">
              <a:latin typeface="Times New Roman" pitchFamily="18" charset="0"/>
              <a:cs typeface="Times New Roman" pitchFamily="18" charset="0"/>
            </a:endParaRPr>
          </a:p>
          <a:p>
            <a:pPr algn="just" eaLnBrk="0" fontAlgn="base" hangingPunct="0">
              <a:spcBef>
                <a:spcPct val="0"/>
              </a:spcBef>
              <a:spcAft>
                <a:spcPct val="0"/>
              </a:spcAft>
              <a:tabLst>
                <a:tab pos="3743325" algn="l"/>
              </a:tabLst>
            </a:pPr>
            <a:r>
              <a:rPr lang="tr-TR" sz="1400" dirty="0">
                <a:solidFill>
                  <a:srgbClr val="000000"/>
                </a:solidFill>
                <a:latin typeface="Times New Roman" pitchFamily="18" charset="0"/>
                <a:ea typeface="Calibri" pitchFamily="34" charset="0"/>
                <a:cs typeface="Times New Roman" pitchFamily="18" charset="0"/>
              </a:rPr>
              <a:t>Zorunlu hallerde gidiş ve dönüşlerde </a:t>
            </a:r>
            <a:r>
              <a:rPr lang="tr-TR" sz="1400" dirty="0" smtClean="0">
                <a:solidFill>
                  <a:srgbClr val="000000"/>
                </a:solidFill>
                <a:latin typeface="Times New Roman" pitchFamily="18" charset="0"/>
                <a:ea typeface="Calibri" pitchFamily="34" charset="0"/>
                <a:cs typeface="Times New Roman" pitchFamily="18" charset="0"/>
              </a:rPr>
              <a:t>2 günden 4 </a:t>
            </a:r>
            <a:r>
              <a:rPr lang="tr-TR" sz="1400" dirty="0">
                <a:solidFill>
                  <a:srgbClr val="000000"/>
                </a:solidFill>
                <a:latin typeface="Times New Roman" pitchFamily="18" charset="0"/>
                <a:ea typeface="Calibri" pitchFamily="34" charset="0"/>
                <a:cs typeface="Times New Roman" pitchFamily="18" charset="0"/>
              </a:rPr>
              <a:t>güne </a:t>
            </a:r>
            <a:r>
              <a:rPr lang="tr-TR" sz="1400" dirty="0" smtClean="0">
                <a:solidFill>
                  <a:srgbClr val="000000"/>
                </a:solidFill>
                <a:latin typeface="Times New Roman" pitchFamily="18" charset="0"/>
                <a:ea typeface="Calibri" pitchFamily="34" charset="0"/>
                <a:cs typeface="Times New Roman" pitchFamily="18" charset="0"/>
              </a:rPr>
              <a:t>kadar yol </a:t>
            </a:r>
            <a:r>
              <a:rPr lang="tr-TR" sz="1400" dirty="0">
                <a:solidFill>
                  <a:srgbClr val="000000"/>
                </a:solidFill>
                <a:latin typeface="Times New Roman" pitchFamily="18" charset="0"/>
                <a:ea typeface="Calibri" pitchFamily="34" charset="0"/>
                <a:cs typeface="Times New Roman" pitchFamily="18" charset="0"/>
              </a:rPr>
              <a:t>izni verilebilir. </a:t>
            </a:r>
            <a:endParaRPr lang="tr-TR" sz="1400" dirty="0">
              <a:latin typeface="Times New Roman" pitchFamily="18" charset="0"/>
              <a:cs typeface="Times New Roman" pitchFamily="18" charset="0"/>
            </a:endParaRPr>
          </a:p>
          <a:p>
            <a:pPr algn="just" eaLnBrk="0" fontAlgn="base" hangingPunct="0">
              <a:spcBef>
                <a:spcPct val="0"/>
              </a:spcBef>
              <a:spcAft>
                <a:spcPct val="0"/>
              </a:spcAft>
              <a:tabLst>
                <a:tab pos="3743325" algn="l"/>
              </a:tabLst>
            </a:pPr>
            <a:r>
              <a:rPr lang="tr-TR" sz="1400" b="1" dirty="0">
                <a:solidFill>
                  <a:srgbClr val="FF0000"/>
                </a:solidFill>
                <a:latin typeface="Times New Roman" pitchFamily="18" charset="0"/>
                <a:ea typeface="Calibri" pitchFamily="34" charset="0"/>
                <a:cs typeface="Times New Roman" pitchFamily="18" charset="0"/>
              </a:rPr>
              <a:t>DOĞUM </a:t>
            </a:r>
            <a:r>
              <a:rPr lang="tr-TR" sz="1400" b="1" dirty="0" smtClean="0">
                <a:solidFill>
                  <a:srgbClr val="FF0000"/>
                </a:solidFill>
                <a:latin typeface="Times New Roman" pitchFamily="18" charset="0"/>
                <a:ea typeface="Calibri" pitchFamily="34" charset="0"/>
                <a:cs typeface="Times New Roman" pitchFamily="18" charset="0"/>
              </a:rPr>
              <a:t>İZNİ </a:t>
            </a:r>
            <a:endParaRPr lang="tr-TR" sz="1400" dirty="0">
              <a:solidFill>
                <a:srgbClr val="FF0000"/>
              </a:solidFill>
              <a:latin typeface="Times New Roman" pitchFamily="18" charset="0"/>
              <a:cs typeface="Times New Roman" pitchFamily="18" charset="0"/>
            </a:endParaRPr>
          </a:p>
          <a:p>
            <a:pPr algn="just" eaLnBrk="0" fontAlgn="base" hangingPunct="0">
              <a:spcBef>
                <a:spcPct val="0"/>
              </a:spcBef>
              <a:spcAft>
                <a:spcPct val="0"/>
              </a:spcAft>
              <a:tabLst>
                <a:tab pos="3743325" algn="l"/>
              </a:tabLst>
            </a:pPr>
            <a:r>
              <a:rPr lang="tr-TR" sz="1400" dirty="0">
                <a:latin typeface="Times New Roman" pitchFamily="18" charset="0"/>
                <a:ea typeface="Calibri" pitchFamily="34" charset="0"/>
                <a:cs typeface="Times New Roman" pitchFamily="18" charset="0"/>
              </a:rPr>
              <a:t>Personeller, doğum öncesi 8 doğum sonrası 8 haftalık izine sahiptir. Çoğul gebelik halinde </a:t>
            </a:r>
            <a:r>
              <a:rPr lang="tr-TR" sz="1400" dirty="0">
                <a:latin typeface="Times New Roman" pitchFamily="18" charset="0"/>
                <a:ea typeface="Calibri" pitchFamily="34" charset="0"/>
                <a:cs typeface="Times New Roman" pitchFamily="18" charset="0"/>
              </a:rPr>
              <a:t>doğum öncesi  iznine 2 hafta </a:t>
            </a:r>
            <a:r>
              <a:rPr lang="tr-TR" sz="1400" dirty="0" smtClean="0">
                <a:latin typeface="Times New Roman" pitchFamily="18" charset="0"/>
                <a:ea typeface="Calibri" pitchFamily="34" charset="0"/>
                <a:cs typeface="Times New Roman" pitchFamily="18" charset="0"/>
              </a:rPr>
              <a:t>eklenir</a:t>
            </a:r>
            <a:r>
              <a:rPr lang="tr-TR" sz="1400" dirty="0">
                <a:latin typeface="Times New Roman" pitchFamily="18" charset="0"/>
                <a:ea typeface="Calibri" pitchFamily="34" charset="0"/>
                <a:cs typeface="Times New Roman" pitchFamily="18" charset="0"/>
              </a:rPr>
              <a:t>. </a:t>
            </a:r>
            <a:endParaRPr lang="tr-TR" sz="1400" dirty="0">
              <a:latin typeface="Times New Roman" pitchFamily="18" charset="0"/>
              <a:cs typeface="Times New Roman" pitchFamily="18" charset="0"/>
            </a:endParaRPr>
          </a:p>
          <a:p>
            <a:pPr algn="just" eaLnBrk="0" fontAlgn="base" hangingPunct="0">
              <a:spcBef>
                <a:spcPct val="0"/>
              </a:spcBef>
              <a:spcAft>
                <a:spcPct val="0"/>
              </a:spcAft>
              <a:tabLst>
                <a:tab pos="3743325" algn="l"/>
              </a:tabLst>
            </a:pPr>
            <a:r>
              <a:rPr lang="tr-TR" sz="1400" dirty="0">
                <a:latin typeface="Times New Roman" pitchFamily="18" charset="0"/>
                <a:ea typeface="Calibri" pitchFamily="34" charset="0"/>
                <a:cs typeface="Times New Roman" pitchFamily="18" charset="0"/>
              </a:rPr>
              <a:t>Doğumun erken olması halinde kullanılamayan süre doğum sonrasına süresine eklenir. </a:t>
            </a:r>
            <a:endParaRPr lang="tr-TR" sz="1400" dirty="0">
              <a:latin typeface="Times New Roman" pitchFamily="18" charset="0"/>
              <a:cs typeface="Times New Roman" pitchFamily="18" charset="0"/>
            </a:endParaRPr>
          </a:p>
          <a:p>
            <a:pPr algn="just" eaLnBrk="0" fontAlgn="base" hangingPunct="0">
              <a:spcBef>
                <a:spcPct val="0"/>
              </a:spcBef>
              <a:spcAft>
                <a:spcPct val="0"/>
              </a:spcAft>
              <a:tabLst>
                <a:tab pos="3743325" algn="l"/>
              </a:tabLst>
            </a:pPr>
            <a:r>
              <a:rPr lang="tr-TR" sz="1400" dirty="0">
                <a:latin typeface="Times New Roman" pitchFamily="18" charset="0"/>
                <a:ea typeface="Calibri" pitchFamily="34" charset="0"/>
                <a:cs typeface="Times New Roman" pitchFamily="18" charset="0"/>
              </a:rPr>
              <a:t>Kadın memurun ölümü halinde öngörülen süreyi memur olan baba kullanabilir. </a:t>
            </a:r>
            <a:endParaRPr lang="tr-TR" sz="1400" dirty="0">
              <a:latin typeface="Times New Roman" pitchFamily="18" charset="0"/>
              <a:cs typeface="Times New Roman" pitchFamily="18" charset="0"/>
            </a:endParaRPr>
          </a:p>
          <a:p>
            <a:pPr algn="just" eaLnBrk="0" fontAlgn="base" hangingPunct="0">
              <a:spcBef>
                <a:spcPct val="0"/>
              </a:spcBef>
              <a:spcAft>
                <a:spcPct val="0"/>
              </a:spcAft>
              <a:tabLst>
                <a:tab pos="3743325" algn="l"/>
              </a:tabLst>
            </a:pPr>
            <a:r>
              <a:rPr lang="tr-TR" sz="1400" b="1" dirty="0">
                <a:solidFill>
                  <a:srgbClr val="FF0000"/>
                </a:solidFill>
                <a:latin typeface="Times New Roman" pitchFamily="18" charset="0"/>
                <a:ea typeface="Calibri" pitchFamily="34" charset="0"/>
                <a:cs typeface="Times New Roman" pitchFamily="18" charset="0"/>
              </a:rPr>
              <a:t>SÜT </a:t>
            </a:r>
            <a:r>
              <a:rPr lang="tr-TR" sz="1400" b="1" dirty="0" smtClean="0">
                <a:solidFill>
                  <a:srgbClr val="FF0000"/>
                </a:solidFill>
                <a:latin typeface="Times New Roman" pitchFamily="18" charset="0"/>
                <a:ea typeface="Calibri" pitchFamily="34" charset="0"/>
                <a:cs typeface="Times New Roman" pitchFamily="18" charset="0"/>
              </a:rPr>
              <a:t>İZNİ </a:t>
            </a:r>
            <a:endParaRPr lang="tr-TR" sz="1400" dirty="0">
              <a:solidFill>
                <a:srgbClr val="FF0000"/>
              </a:solidFill>
              <a:latin typeface="Times New Roman" pitchFamily="18" charset="0"/>
              <a:cs typeface="Times New Roman" pitchFamily="18" charset="0"/>
            </a:endParaRPr>
          </a:p>
          <a:p>
            <a:pPr algn="just" eaLnBrk="0" fontAlgn="base" hangingPunct="0">
              <a:spcBef>
                <a:spcPct val="0"/>
              </a:spcBef>
              <a:spcAft>
                <a:spcPct val="0"/>
              </a:spcAft>
              <a:tabLst>
                <a:tab pos="3743325" algn="l"/>
              </a:tabLst>
            </a:pPr>
            <a:r>
              <a:rPr lang="tr-TR" sz="1400" dirty="0">
                <a:latin typeface="Times New Roman" pitchFamily="18" charset="0"/>
                <a:ea typeface="Calibri" pitchFamily="34" charset="0"/>
                <a:cs typeface="Times New Roman" pitchFamily="18" charset="0"/>
              </a:rPr>
              <a:t>Kadın memura, çocuğunu emzirmesi için doğum sonrası analık izni süresinin bitim tarihinden itibaren</a:t>
            </a:r>
            <a:endParaRPr lang="tr-TR" sz="1400" dirty="0">
              <a:latin typeface="Times New Roman" pitchFamily="18" charset="0"/>
              <a:cs typeface="Times New Roman" pitchFamily="18" charset="0"/>
            </a:endParaRPr>
          </a:p>
          <a:p>
            <a:pPr algn="just" eaLnBrk="0" fontAlgn="base" hangingPunct="0">
              <a:spcBef>
                <a:spcPct val="0"/>
              </a:spcBef>
              <a:spcAft>
                <a:spcPct val="0"/>
              </a:spcAft>
              <a:tabLst>
                <a:tab pos="3743325" algn="l"/>
              </a:tabLst>
            </a:pPr>
            <a:r>
              <a:rPr lang="tr-TR" sz="1400" dirty="0">
                <a:latin typeface="Times New Roman" pitchFamily="18" charset="0"/>
                <a:ea typeface="Calibri" pitchFamily="34" charset="0"/>
                <a:cs typeface="Times New Roman" pitchFamily="18" charset="0"/>
              </a:rPr>
              <a:t>      İlk altı ayda günde üç saat,    </a:t>
            </a:r>
            <a:endParaRPr lang="tr-TR" sz="1400" dirty="0">
              <a:latin typeface="Times New Roman" pitchFamily="18" charset="0"/>
              <a:cs typeface="Times New Roman" pitchFamily="18" charset="0"/>
            </a:endParaRPr>
          </a:p>
          <a:p>
            <a:pPr algn="just" eaLnBrk="0" fontAlgn="base" hangingPunct="0">
              <a:spcBef>
                <a:spcPct val="0"/>
              </a:spcBef>
              <a:spcAft>
                <a:spcPct val="0"/>
              </a:spcAft>
              <a:tabLst>
                <a:tab pos="3743325" algn="l"/>
              </a:tabLst>
            </a:pPr>
            <a:r>
              <a:rPr lang="tr-TR" sz="1400" dirty="0">
                <a:latin typeface="Times New Roman" pitchFamily="18" charset="0"/>
                <a:ea typeface="Calibri" pitchFamily="34" charset="0"/>
                <a:cs typeface="Times New Roman" pitchFamily="18" charset="0"/>
              </a:rPr>
              <a:t>      İkinci altı ayda günde bir buçuk saat süt izni verilir. </a:t>
            </a:r>
            <a:endParaRPr lang="tr-TR" sz="1400" dirty="0">
              <a:latin typeface="Times New Roman" pitchFamily="18" charset="0"/>
              <a:cs typeface="Times New Roman" pitchFamily="18" charset="0"/>
            </a:endParaRPr>
          </a:p>
          <a:p>
            <a:pPr algn="just" eaLnBrk="0" fontAlgn="base" hangingPunct="0">
              <a:spcBef>
                <a:spcPct val="0"/>
              </a:spcBef>
              <a:spcAft>
                <a:spcPct val="0"/>
              </a:spcAft>
              <a:tabLst>
                <a:tab pos="3743325" algn="l"/>
              </a:tabLst>
            </a:pPr>
            <a:r>
              <a:rPr lang="tr-TR" sz="1400" dirty="0">
                <a:latin typeface="Times New Roman" pitchFamily="18" charset="0"/>
                <a:ea typeface="Calibri" pitchFamily="34" charset="0"/>
                <a:cs typeface="Times New Roman" pitchFamily="18" charset="0"/>
              </a:rPr>
              <a:t>      Süt izninin hangi saatler arasında ve günde kaç kez kullanılacağı hususunda, kadın memurun tercihi esastır</a:t>
            </a:r>
            <a:r>
              <a:rPr lang="tr-TR" sz="1400" u="sng" dirty="0">
                <a:latin typeface="Times New Roman" pitchFamily="18" charset="0"/>
                <a:ea typeface="Calibri" pitchFamily="34" charset="0"/>
                <a:cs typeface="Times New Roman" pitchFamily="18" charset="0"/>
              </a:rPr>
              <a:t>.</a:t>
            </a:r>
            <a:r>
              <a:rPr lang="tr-TR" sz="1400" dirty="0">
                <a:latin typeface="Times New Roman" pitchFamily="18" charset="0"/>
                <a:ea typeface="Calibri" pitchFamily="34" charset="0"/>
                <a:cs typeface="Times New Roman" pitchFamily="18" charset="0"/>
              </a:rPr>
              <a:t> </a:t>
            </a:r>
            <a:endParaRPr lang="tr-TR" sz="1400" dirty="0">
              <a:latin typeface="Times New Roman" pitchFamily="18" charset="0"/>
              <a:cs typeface="Times New Roman" pitchFamily="18" charset="0"/>
            </a:endParaRPr>
          </a:p>
          <a:p>
            <a:pPr algn="just" eaLnBrk="0" fontAlgn="base" hangingPunct="0">
              <a:spcBef>
                <a:spcPct val="0"/>
              </a:spcBef>
              <a:spcAft>
                <a:spcPct val="0"/>
              </a:spcAft>
              <a:tabLst>
                <a:tab pos="3743325" algn="l"/>
              </a:tabLst>
            </a:pPr>
            <a:r>
              <a:rPr lang="tr-TR" sz="1400" b="1" dirty="0">
                <a:solidFill>
                  <a:srgbClr val="FF0000"/>
                </a:solidFill>
                <a:latin typeface="Times New Roman" pitchFamily="18" charset="0"/>
                <a:ea typeface="Calibri" pitchFamily="34" charset="0"/>
                <a:cs typeface="Times New Roman" pitchFamily="18" charset="0"/>
              </a:rPr>
              <a:t>ÖLÜM İZNİ</a:t>
            </a:r>
            <a:endParaRPr lang="tr-TR" sz="1400" dirty="0">
              <a:solidFill>
                <a:srgbClr val="FF0000"/>
              </a:solidFill>
              <a:latin typeface="Times New Roman" pitchFamily="18" charset="0"/>
              <a:cs typeface="Times New Roman" pitchFamily="18" charset="0"/>
            </a:endParaRPr>
          </a:p>
          <a:p>
            <a:pPr algn="just" eaLnBrk="0" fontAlgn="base" hangingPunct="0">
              <a:spcBef>
                <a:spcPct val="0"/>
              </a:spcBef>
              <a:spcAft>
                <a:spcPct val="0"/>
              </a:spcAft>
              <a:tabLst>
                <a:tab pos="3743325" algn="l"/>
              </a:tabLst>
            </a:pPr>
            <a:r>
              <a:rPr lang="tr-TR" sz="1400" dirty="0">
                <a:latin typeface="Times New Roman" pitchFamily="18" charset="0"/>
                <a:ea typeface="Calibri" pitchFamily="34" charset="0"/>
                <a:cs typeface="Times New Roman" pitchFamily="18" charset="0"/>
              </a:rPr>
              <a:t>Memurun ,  eşinin ve çocuklarının ölümü halinde. </a:t>
            </a:r>
            <a:endParaRPr lang="tr-TR" sz="1400" dirty="0">
              <a:latin typeface="Times New Roman" pitchFamily="18" charset="0"/>
              <a:cs typeface="Times New Roman" pitchFamily="18" charset="0"/>
            </a:endParaRPr>
          </a:p>
          <a:p>
            <a:pPr algn="just" eaLnBrk="0" fontAlgn="base" hangingPunct="0">
              <a:spcBef>
                <a:spcPct val="0"/>
              </a:spcBef>
              <a:spcAft>
                <a:spcPct val="0"/>
              </a:spcAft>
              <a:tabLst>
                <a:tab pos="3743325" algn="l"/>
              </a:tabLst>
            </a:pPr>
            <a:r>
              <a:rPr lang="tr-TR" sz="1400" dirty="0">
                <a:latin typeface="Times New Roman" pitchFamily="18" charset="0"/>
                <a:ea typeface="Calibri" pitchFamily="34" charset="0"/>
                <a:cs typeface="Times New Roman" pitchFamily="18" charset="0"/>
              </a:rPr>
              <a:t>Memurun Kendisinin  ve Eşinin Anne Babası  ve Kardeşlerinin ölümü halinde 7 GÜN</a:t>
            </a:r>
            <a:endParaRPr lang="tr-TR" sz="1400" dirty="0">
              <a:latin typeface="Times New Roman" pitchFamily="18" charset="0"/>
              <a:cs typeface="Times New Roman" pitchFamily="18" charset="0"/>
            </a:endParaRPr>
          </a:p>
          <a:p>
            <a:pPr algn="just" eaLnBrk="0" fontAlgn="base" hangingPunct="0">
              <a:spcBef>
                <a:spcPct val="0"/>
              </a:spcBef>
              <a:spcAft>
                <a:spcPct val="0"/>
              </a:spcAft>
              <a:tabLst>
                <a:tab pos="3743325" algn="l"/>
              </a:tabLst>
            </a:pPr>
            <a:r>
              <a:rPr lang="tr-TR" sz="1400" dirty="0">
                <a:latin typeface="Times New Roman" pitchFamily="18" charset="0"/>
                <a:ea typeface="Calibri" pitchFamily="34" charset="0"/>
                <a:cs typeface="Times New Roman" pitchFamily="18" charset="0"/>
              </a:rPr>
              <a:t> </a:t>
            </a:r>
            <a:endParaRPr lang="tr-TR" sz="1400" dirty="0">
              <a:latin typeface="Times New Roman" pitchFamily="18" charset="0"/>
              <a:cs typeface="Times New Roman" pitchFamily="18" charset="0"/>
            </a:endParaRPr>
          </a:p>
          <a:p>
            <a:pPr algn="just" eaLnBrk="0" fontAlgn="base" hangingPunct="0">
              <a:spcBef>
                <a:spcPct val="0"/>
              </a:spcBef>
              <a:spcAft>
                <a:spcPct val="0"/>
              </a:spcAft>
              <a:tabLst>
                <a:tab pos="3743325" algn="l"/>
              </a:tabLst>
            </a:pPr>
            <a:r>
              <a:rPr lang="tr-TR" sz="1400" b="1" dirty="0">
                <a:solidFill>
                  <a:srgbClr val="FF0000"/>
                </a:solidFill>
                <a:latin typeface="Times New Roman" pitchFamily="18" charset="0"/>
                <a:ea typeface="Calibri" pitchFamily="34" charset="0"/>
                <a:cs typeface="Times New Roman" pitchFamily="18" charset="0"/>
              </a:rPr>
              <a:t>BABALIK İZNİ 10 GÜN   </a:t>
            </a:r>
            <a:endParaRPr lang="tr-TR" sz="1400" dirty="0">
              <a:solidFill>
                <a:srgbClr val="FF0000"/>
              </a:solidFill>
              <a:latin typeface="Times New Roman" pitchFamily="18" charset="0"/>
              <a:cs typeface="Times New Roman" pitchFamily="18" charset="0"/>
            </a:endParaRPr>
          </a:p>
          <a:p>
            <a:pPr algn="just" eaLnBrk="0" fontAlgn="base" hangingPunct="0">
              <a:spcBef>
                <a:spcPct val="0"/>
              </a:spcBef>
              <a:spcAft>
                <a:spcPct val="0"/>
              </a:spcAft>
              <a:tabLst>
                <a:tab pos="3743325" algn="l"/>
              </a:tabLst>
            </a:pPr>
            <a:r>
              <a:rPr lang="tr-TR" sz="1400" dirty="0">
                <a:latin typeface="Times New Roman" pitchFamily="18" charset="0"/>
                <a:ea typeface="Calibri" pitchFamily="34" charset="0"/>
                <a:cs typeface="Times New Roman" pitchFamily="18" charset="0"/>
              </a:rPr>
              <a:t>Eşi Doğum yapan Babaya verilir.</a:t>
            </a:r>
            <a:endParaRPr lang="tr-TR" sz="1400" dirty="0">
              <a:latin typeface="Times New Roman" pitchFamily="18" charset="0"/>
              <a:cs typeface="Times New Roman" pitchFamily="18" charset="0"/>
            </a:endParaRPr>
          </a:p>
          <a:p>
            <a:pPr algn="just" eaLnBrk="0" fontAlgn="base" hangingPunct="0">
              <a:spcBef>
                <a:spcPct val="0"/>
              </a:spcBef>
              <a:spcAft>
                <a:spcPct val="0"/>
              </a:spcAft>
              <a:tabLst>
                <a:tab pos="3743325" algn="l"/>
              </a:tabLst>
            </a:pPr>
            <a:r>
              <a:rPr lang="tr-TR" sz="1400" dirty="0">
                <a:latin typeface="Times New Roman" pitchFamily="18" charset="0"/>
                <a:ea typeface="Calibri" pitchFamily="34" charset="0"/>
                <a:cs typeface="Times New Roman" pitchFamily="18" charset="0"/>
              </a:rPr>
              <a:t> </a:t>
            </a:r>
            <a:endParaRPr lang="tr-TR" sz="1400" dirty="0">
              <a:latin typeface="Times New Roman" pitchFamily="18" charset="0"/>
              <a:cs typeface="Times New Roman" pitchFamily="18" charset="0"/>
            </a:endParaRPr>
          </a:p>
          <a:p>
            <a:pPr algn="just" eaLnBrk="0" fontAlgn="base" hangingPunct="0">
              <a:spcBef>
                <a:spcPct val="0"/>
              </a:spcBef>
              <a:spcAft>
                <a:spcPct val="0"/>
              </a:spcAft>
              <a:tabLst>
                <a:tab pos="3743325" algn="l"/>
              </a:tabLst>
            </a:pPr>
            <a:r>
              <a:rPr lang="tr-TR" sz="1400" b="1" dirty="0">
                <a:solidFill>
                  <a:srgbClr val="FF0000"/>
                </a:solidFill>
                <a:latin typeface="Times New Roman" pitchFamily="18" charset="0"/>
                <a:ea typeface="Calibri" pitchFamily="34" charset="0"/>
                <a:cs typeface="Times New Roman" pitchFamily="18" charset="0"/>
              </a:rPr>
              <a:t>EVLENME İZNİ 7 GÜN </a:t>
            </a:r>
            <a:endParaRPr lang="tr-TR" sz="1400" dirty="0">
              <a:solidFill>
                <a:srgbClr val="FF0000"/>
              </a:solidFill>
              <a:latin typeface="Times New Roman" pitchFamily="18" charset="0"/>
              <a:cs typeface="Times New Roman" pitchFamily="18" charset="0"/>
            </a:endParaRPr>
          </a:p>
          <a:p>
            <a:pPr algn="just" eaLnBrk="0" fontAlgn="base" hangingPunct="0">
              <a:spcBef>
                <a:spcPct val="0"/>
              </a:spcBef>
              <a:spcAft>
                <a:spcPct val="0"/>
              </a:spcAft>
              <a:tabLst>
                <a:tab pos="3743325" algn="l"/>
              </a:tabLst>
            </a:pPr>
            <a:r>
              <a:rPr lang="tr-TR" sz="1400" b="1" dirty="0">
                <a:latin typeface="Times New Roman" pitchFamily="18" charset="0"/>
                <a:ea typeface="Calibri" pitchFamily="34" charset="0"/>
                <a:cs typeface="Times New Roman" pitchFamily="18" charset="0"/>
              </a:rPr>
              <a:t> </a:t>
            </a:r>
            <a:r>
              <a:rPr lang="tr-TR" sz="1400" dirty="0">
                <a:latin typeface="Times New Roman" pitchFamily="18" charset="0"/>
                <a:ea typeface="Calibri" pitchFamily="34" charset="0"/>
                <a:cs typeface="Times New Roman" pitchFamily="18" charset="0"/>
              </a:rPr>
              <a:t>Memurun Kendisi veya Çocuklarının evlenmesi halinde</a:t>
            </a:r>
            <a:endParaRPr lang="tr-TR" sz="1400" dirty="0">
              <a:latin typeface="Times New Roman" pitchFamily="18" charset="0"/>
              <a:cs typeface="Times New Roman" pitchFamily="18" charset="0"/>
            </a:endParaRPr>
          </a:p>
          <a:p>
            <a:pPr algn="just" eaLnBrk="0" fontAlgn="base" hangingPunct="0">
              <a:spcBef>
                <a:spcPct val="0"/>
              </a:spcBef>
              <a:spcAft>
                <a:spcPct val="0"/>
              </a:spcAft>
              <a:tabLst>
                <a:tab pos="3743325" algn="l"/>
              </a:tabLst>
            </a:pPr>
            <a:r>
              <a:rPr lang="tr-TR" sz="1200" dirty="0">
                <a:latin typeface="Times New Roman" pitchFamily="18" charset="0"/>
                <a:ea typeface="Calibri" pitchFamily="34" charset="0"/>
                <a:cs typeface="Times New Roman" pitchFamily="18" charset="0"/>
              </a:rPr>
              <a:t>.                  </a:t>
            </a:r>
            <a:endParaRPr lang="tr-TR" sz="1200" dirty="0">
              <a:latin typeface="Times New Roman" pitchFamily="18" charset="0"/>
              <a:cs typeface="Times New Roman" pitchFamily="18" charset="0"/>
            </a:endParaRPr>
          </a:p>
          <a:p>
            <a:pPr algn="just" eaLnBrk="0" fontAlgn="base" hangingPunct="0">
              <a:spcBef>
                <a:spcPct val="0"/>
              </a:spcBef>
              <a:spcAft>
                <a:spcPct val="0"/>
              </a:spcAft>
              <a:tabLst>
                <a:tab pos="3743325" algn="l"/>
              </a:tabLst>
            </a:pPr>
            <a:r>
              <a:rPr lang="tr-TR" sz="1200" b="1" dirty="0">
                <a:latin typeface="Times New Roman" pitchFamily="18" charset="0"/>
                <a:ea typeface="Calibri" pitchFamily="34" charset="0"/>
                <a:cs typeface="Times New Roman" pitchFamily="18" charset="0"/>
              </a:rPr>
              <a:t> </a:t>
            </a:r>
            <a:endParaRPr lang="tr-TR" sz="1200" dirty="0">
              <a:latin typeface="Times New Roman" pitchFamily="18" charset="0"/>
              <a:cs typeface="Times New Roman" pitchFamily="18" charset="0"/>
            </a:endParaRPr>
          </a:p>
          <a:p>
            <a:pPr algn="just" eaLnBrk="0" fontAlgn="base" hangingPunct="0">
              <a:spcBef>
                <a:spcPct val="0"/>
              </a:spcBef>
              <a:spcAft>
                <a:spcPct val="0"/>
              </a:spcAft>
              <a:tabLst>
                <a:tab pos="3743325" algn="l"/>
              </a:tabLst>
            </a:pPr>
            <a:endParaRPr lang="tr-TR" sz="1200" dirty="0">
              <a:latin typeface="Times New Roman" pitchFamily="18" charset="0"/>
              <a:cs typeface="Times New Roman" pitchFamily="18" charset="0"/>
            </a:endParaRPr>
          </a:p>
        </p:txBody>
      </p:sp>
      <p:pic>
        <p:nvPicPr>
          <p:cNvPr id="3" name="Resim 2"/>
          <p:cNvPicPr/>
          <p:nvPr/>
        </p:nvPicPr>
        <p:blipFill rotWithShape="1">
          <a:blip r:embed="rId2"/>
          <a:srcRect l="14810" t="27857" r="50360" b="17394"/>
          <a:stretch/>
        </p:blipFill>
        <p:spPr bwMode="auto">
          <a:xfrm>
            <a:off x="511170" y="228509"/>
            <a:ext cx="1099773" cy="1030315"/>
          </a:xfrm>
          <a:prstGeom prst="rect">
            <a:avLst/>
          </a:prstGeom>
          <a:ln>
            <a:noFill/>
          </a:ln>
          <a:extLst>
            <a:ext uri="{53640926-AAD7-44D8-BBD7-CCE9431645EC}">
              <a14:shadowObscured xmlns:a14="http://schemas.microsoft.com/office/drawing/2010/main"/>
            </a:ext>
          </a:extLst>
        </p:spPr>
      </p:pic>
      <p:pic>
        <p:nvPicPr>
          <p:cNvPr id="4" name="Resim 3"/>
          <p:cNvPicPr/>
          <p:nvPr/>
        </p:nvPicPr>
        <p:blipFill rotWithShape="1">
          <a:blip r:embed="rId3"/>
          <a:srcRect l="14960" t="27847" r="49938" b="18426"/>
          <a:stretch/>
        </p:blipFill>
        <p:spPr bwMode="auto">
          <a:xfrm>
            <a:off x="5301208" y="181482"/>
            <a:ext cx="1224136" cy="1124843"/>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476672" y="1856656"/>
            <a:ext cx="6381328" cy="64017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tabLst>
                <a:tab pos="3743325" algn="l"/>
              </a:tabLst>
            </a:pPr>
            <a:r>
              <a:rPr lang="tr-TR" sz="1200" dirty="0">
                <a:latin typeface="Times New Roman" pitchFamily="18" charset="0"/>
                <a:ea typeface="Calibri" pitchFamily="34" charset="0"/>
                <a:cs typeface="Times New Roman" pitchFamily="18" charset="0"/>
              </a:rPr>
              <a:t>               </a:t>
            </a:r>
            <a:endParaRPr lang="tr-TR" sz="1400" b="1" dirty="0">
              <a:solidFill>
                <a:srgbClr val="FF0000"/>
              </a:solidFill>
              <a:latin typeface="Times New Roman" pitchFamily="18" charset="0"/>
              <a:ea typeface="Calibri" pitchFamily="34" charset="0"/>
              <a:cs typeface="Times New Roman" pitchFamily="18" charset="0"/>
            </a:endParaRPr>
          </a:p>
          <a:p>
            <a:pPr eaLnBrk="0" fontAlgn="base" hangingPunct="0">
              <a:spcBef>
                <a:spcPct val="0"/>
              </a:spcBef>
              <a:spcAft>
                <a:spcPct val="0"/>
              </a:spcAft>
              <a:tabLst>
                <a:tab pos="3743325" algn="l"/>
              </a:tabLst>
            </a:pPr>
            <a:r>
              <a:rPr lang="tr-TR" sz="1400" b="1" dirty="0" smtClean="0">
                <a:solidFill>
                  <a:srgbClr val="FF0000"/>
                </a:solidFill>
                <a:latin typeface="Times New Roman" pitchFamily="18" charset="0"/>
                <a:ea typeface="Calibri" pitchFamily="34" charset="0"/>
                <a:cs typeface="Times New Roman" pitchFamily="18" charset="0"/>
              </a:rPr>
              <a:t>657 4/ B SÖZLEŞMELİ </a:t>
            </a:r>
            <a:r>
              <a:rPr lang="tr-TR" sz="1400" b="1" dirty="0">
                <a:solidFill>
                  <a:srgbClr val="FF0000"/>
                </a:solidFill>
                <a:latin typeface="Times New Roman" pitchFamily="18" charset="0"/>
                <a:ea typeface="Calibri" pitchFamily="34" charset="0"/>
                <a:cs typeface="Times New Roman" pitchFamily="18" charset="0"/>
              </a:rPr>
              <a:t>PERSONELİN </a:t>
            </a:r>
            <a:r>
              <a:rPr lang="tr-TR" sz="1400" b="1" dirty="0" smtClean="0">
                <a:solidFill>
                  <a:srgbClr val="FF0000"/>
                </a:solidFill>
                <a:latin typeface="Times New Roman" pitchFamily="18" charset="0"/>
                <a:ea typeface="Calibri" pitchFamily="34" charset="0"/>
                <a:cs typeface="Times New Roman" pitchFamily="18" charset="0"/>
              </a:rPr>
              <a:t>İZİN </a:t>
            </a:r>
            <a:r>
              <a:rPr lang="tr-TR" sz="1400" b="1" dirty="0">
                <a:solidFill>
                  <a:srgbClr val="FF0000"/>
                </a:solidFill>
                <a:latin typeface="Times New Roman" pitchFamily="18" charset="0"/>
                <a:ea typeface="Calibri" pitchFamily="34" charset="0"/>
                <a:cs typeface="Times New Roman" pitchFamily="18" charset="0"/>
              </a:rPr>
              <a:t>HAKLARI</a:t>
            </a:r>
            <a:endParaRPr lang="tr-TR" sz="1400" dirty="0">
              <a:solidFill>
                <a:srgbClr val="FF0000"/>
              </a:solidFill>
              <a:latin typeface="Times New Roman" pitchFamily="18" charset="0"/>
              <a:cs typeface="Times New Roman" pitchFamily="18" charset="0"/>
            </a:endParaRPr>
          </a:p>
          <a:p>
            <a:pPr eaLnBrk="0" fontAlgn="base" hangingPunct="0">
              <a:spcBef>
                <a:spcPct val="0"/>
              </a:spcBef>
              <a:spcAft>
                <a:spcPct val="0"/>
              </a:spcAft>
              <a:tabLst>
                <a:tab pos="3743325" algn="l"/>
              </a:tabLst>
            </a:pPr>
            <a:r>
              <a:rPr lang="tr-TR" sz="1400" b="1" dirty="0">
                <a:solidFill>
                  <a:srgbClr val="FF0000"/>
                </a:solidFill>
                <a:latin typeface="Times New Roman" pitchFamily="18" charset="0"/>
                <a:ea typeface="Calibri" pitchFamily="34" charset="0"/>
                <a:cs typeface="Times New Roman" pitchFamily="18" charset="0"/>
              </a:rPr>
              <a:t>YILLIK İZİN </a:t>
            </a:r>
            <a:endParaRPr lang="tr-TR" sz="1400" dirty="0">
              <a:solidFill>
                <a:srgbClr val="FF0000"/>
              </a:solidFill>
              <a:latin typeface="Times New Roman" pitchFamily="18" charset="0"/>
              <a:cs typeface="Times New Roman" pitchFamily="18" charset="0"/>
            </a:endParaRPr>
          </a:p>
          <a:p>
            <a:pPr eaLnBrk="0" fontAlgn="base" hangingPunct="0">
              <a:spcBef>
                <a:spcPct val="0"/>
              </a:spcBef>
              <a:spcAft>
                <a:spcPct val="0"/>
              </a:spcAft>
              <a:tabLst>
                <a:tab pos="3743325" algn="l"/>
              </a:tabLst>
            </a:pPr>
            <a:r>
              <a:rPr lang="tr-TR" sz="1400" dirty="0">
                <a:solidFill>
                  <a:srgbClr val="000000"/>
                </a:solidFill>
                <a:latin typeface="Times New Roman" pitchFamily="18" charset="0"/>
                <a:ea typeface="Calibri" pitchFamily="34" charset="0"/>
                <a:cs typeface="Times New Roman" pitchFamily="18" charset="0"/>
              </a:rPr>
              <a:t>1yıldan10 yıla kadar Hizmeti olana =    20 gün yıllık izin.</a:t>
            </a:r>
            <a:endParaRPr lang="tr-TR" sz="1400" dirty="0">
              <a:latin typeface="Times New Roman" pitchFamily="18" charset="0"/>
              <a:cs typeface="Times New Roman" pitchFamily="18" charset="0"/>
            </a:endParaRPr>
          </a:p>
          <a:p>
            <a:pPr eaLnBrk="0" fontAlgn="base" hangingPunct="0">
              <a:spcBef>
                <a:spcPct val="0"/>
              </a:spcBef>
              <a:spcAft>
                <a:spcPct val="0"/>
              </a:spcAft>
              <a:tabLst>
                <a:tab pos="3743325" algn="l"/>
              </a:tabLst>
            </a:pPr>
            <a:r>
              <a:rPr lang="tr-TR" sz="1400" dirty="0">
                <a:solidFill>
                  <a:srgbClr val="000000"/>
                </a:solidFill>
                <a:latin typeface="Times New Roman" pitchFamily="18" charset="0"/>
                <a:ea typeface="Calibri" pitchFamily="34" charset="0"/>
                <a:cs typeface="Times New Roman" pitchFamily="18" charset="0"/>
              </a:rPr>
              <a:t> </a:t>
            </a:r>
            <a:r>
              <a:rPr lang="tr-TR" sz="1400" dirty="0" smtClean="0">
                <a:solidFill>
                  <a:srgbClr val="000000"/>
                </a:solidFill>
                <a:latin typeface="Times New Roman" pitchFamily="18" charset="0"/>
                <a:ea typeface="Calibri" pitchFamily="34" charset="0"/>
                <a:cs typeface="Times New Roman" pitchFamily="18" charset="0"/>
              </a:rPr>
              <a:t>10 </a:t>
            </a:r>
            <a:r>
              <a:rPr lang="tr-TR" sz="1400" dirty="0">
                <a:solidFill>
                  <a:srgbClr val="000000"/>
                </a:solidFill>
                <a:latin typeface="Times New Roman" pitchFamily="18" charset="0"/>
                <a:ea typeface="Calibri" pitchFamily="34" charset="0"/>
                <a:cs typeface="Times New Roman" pitchFamily="18" charset="0"/>
              </a:rPr>
              <a:t>yıl ve üstü hizmeti olana  = 30 gün yıllık izin.</a:t>
            </a:r>
            <a:endParaRPr lang="tr-TR" sz="1400" dirty="0">
              <a:latin typeface="Times New Roman" pitchFamily="18" charset="0"/>
              <a:cs typeface="Times New Roman" pitchFamily="18" charset="0"/>
            </a:endParaRPr>
          </a:p>
          <a:p>
            <a:pPr algn="just" eaLnBrk="0" fontAlgn="base" hangingPunct="0">
              <a:spcBef>
                <a:spcPct val="0"/>
              </a:spcBef>
              <a:spcAft>
                <a:spcPct val="0"/>
              </a:spcAft>
              <a:tabLst>
                <a:tab pos="3743325" algn="l"/>
              </a:tabLst>
            </a:pPr>
            <a:r>
              <a:rPr lang="tr-TR" sz="1400" b="1" dirty="0">
                <a:solidFill>
                  <a:srgbClr val="FF0000"/>
                </a:solidFill>
                <a:latin typeface="Times New Roman" pitchFamily="18" charset="0"/>
                <a:ea typeface="Calibri" pitchFamily="34" charset="0"/>
                <a:cs typeface="Times New Roman" pitchFamily="18" charset="0"/>
              </a:rPr>
              <a:t>DOĞUM İZİNİ </a:t>
            </a:r>
            <a:endParaRPr lang="tr-TR" sz="1400" dirty="0">
              <a:solidFill>
                <a:srgbClr val="FF0000"/>
              </a:solidFill>
              <a:latin typeface="Times New Roman" pitchFamily="18" charset="0"/>
              <a:cs typeface="Times New Roman" pitchFamily="18" charset="0"/>
            </a:endParaRPr>
          </a:p>
          <a:p>
            <a:pPr algn="just" eaLnBrk="0" fontAlgn="base" hangingPunct="0">
              <a:spcBef>
                <a:spcPct val="0"/>
              </a:spcBef>
              <a:spcAft>
                <a:spcPct val="0"/>
              </a:spcAft>
              <a:tabLst>
                <a:tab pos="3743325" algn="l"/>
              </a:tabLst>
            </a:pPr>
            <a:r>
              <a:rPr lang="tr-TR" sz="1400" dirty="0">
                <a:latin typeface="Times New Roman" pitchFamily="18" charset="0"/>
                <a:ea typeface="Calibri" pitchFamily="34" charset="0"/>
                <a:cs typeface="Times New Roman" pitchFamily="18" charset="0"/>
              </a:rPr>
              <a:t> Personeller, doğum öncesi 8 doğum sonrası 8 haftalık izine sahiptir. Çoğul gebelik halinde doğum öncesi  iznine 2 hafta eklenir. </a:t>
            </a:r>
          </a:p>
          <a:p>
            <a:pPr algn="just" eaLnBrk="0" fontAlgn="base" hangingPunct="0">
              <a:spcBef>
                <a:spcPct val="0"/>
              </a:spcBef>
              <a:spcAft>
                <a:spcPct val="0"/>
              </a:spcAft>
              <a:tabLst>
                <a:tab pos="3743325" algn="l"/>
              </a:tabLst>
            </a:pPr>
            <a:r>
              <a:rPr lang="tr-TR" sz="1400" dirty="0">
                <a:latin typeface="Times New Roman" pitchFamily="18" charset="0"/>
                <a:ea typeface="Calibri" pitchFamily="34" charset="0"/>
                <a:cs typeface="Times New Roman" pitchFamily="18" charset="0"/>
              </a:rPr>
              <a:t>Doğumun erken olması halinde kullanılamayan süre doğum sonrasına süresine eklenir. </a:t>
            </a:r>
          </a:p>
          <a:p>
            <a:pPr algn="just" eaLnBrk="0" fontAlgn="base" hangingPunct="0">
              <a:spcBef>
                <a:spcPct val="0"/>
              </a:spcBef>
              <a:spcAft>
                <a:spcPct val="0"/>
              </a:spcAft>
              <a:tabLst>
                <a:tab pos="3743325" algn="l"/>
              </a:tabLst>
            </a:pPr>
            <a:r>
              <a:rPr lang="tr-TR" sz="1400" dirty="0" smtClean="0">
                <a:latin typeface="Times New Roman" pitchFamily="18" charset="0"/>
                <a:ea typeface="Calibri" pitchFamily="34" charset="0"/>
                <a:cs typeface="Times New Roman" pitchFamily="18" charset="0"/>
              </a:rPr>
              <a:t>Kadın </a:t>
            </a:r>
            <a:r>
              <a:rPr lang="tr-TR" sz="1400" dirty="0">
                <a:latin typeface="Times New Roman" pitchFamily="18" charset="0"/>
                <a:ea typeface="Calibri" pitchFamily="34" charset="0"/>
                <a:cs typeface="Times New Roman" pitchFamily="18" charset="0"/>
              </a:rPr>
              <a:t>memurun ölümü halinde öngörülen süreyi memur olan baba kullanabilir. </a:t>
            </a:r>
            <a:endParaRPr lang="tr-TR" sz="1400" dirty="0">
              <a:latin typeface="Times New Roman" pitchFamily="18" charset="0"/>
              <a:cs typeface="Times New Roman" pitchFamily="18" charset="0"/>
            </a:endParaRPr>
          </a:p>
          <a:p>
            <a:pPr algn="just" eaLnBrk="0" fontAlgn="base" hangingPunct="0">
              <a:spcBef>
                <a:spcPct val="0"/>
              </a:spcBef>
              <a:spcAft>
                <a:spcPct val="0"/>
              </a:spcAft>
              <a:tabLst>
                <a:tab pos="3743325" algn="l"/>
              </a:tabLst>
            </a:pPr>
            <a:r>
              <a:rPr lang="tr-TR" sz="1400" b="1" dirty="0">
                <a:solidFill>
                  <a:srgbClr val="FF0000"/>
                </a:solidFill>
                <a:latin typeface="Times New Roman" pitchFamily="18" charset="0"/>
                <a:ea typeface="Calibri" pitchFamily="34" charset="0"/>
                <a:cs typeface="Times New Roman" pitchFamily="18" charset="0"/>
              </a:rPr>
              <a:t>SÜT </a:t>
            </a:r>
            <a:r>
              <a:rPr lang="tr-TR" sz="1400" b="1" dirty="0" smtClean="0">
                <a:solidFill>
                  <a:srgbClr val="FF0000"/>
                </a:solidFill>
                <a:latin typeface="Times New Roman" pitchFamily="18" charset="0"/>
                <a:ea typeface="Calibri" pitchFamily="34" charset="0"/>
                <a:cs typeface="Times New Roman" pitchFamily="18" charset="0"/>
              </a:rPr>
              <a:t>İZNİ </a:t>
            </a:r>
            <a:endParaRPr lang="tr-TR" sz="1400" dirty="0">
              <a:solidFill>
                <a:srgbClr val="FF0000"/>
              </a:solidFill>
              <a:latin typeface="Times New Roman" pitchFamily="18" charset="0"/>
              <a:cs typeface="Times New Roman" pitchFamily="18" charset="0"/>
            </a:endParaRPr>
          </a:p>
          <a:p>
            <a:pPr algn="just" eaLnBrk="0" fontAlgn="base" hangingPunct="0">
              <a:spcBef>
                <a:spcPct val="0"/>
              </a:spcBef>
              <a:spcAft>
                <a:spcPct val="0"/>
              </a:spcAft>
              <a:tabLst>
                <a:tab pos="3743325" algn="l"/>
              </a:tabLst>
            </a:pPr>
            <a:r>
              <a:rPr lang="tr-TR" sz="1400" dirty="0">
                <a:latin typeface="Times New Roman" pitchFamily="18" charset="0"/>
                <a:ea typeface="Calibri" pitchFamily="34" charset="0"/>
                <a:cs typeface="Times New Roman" pitchFamily="18" charset="0"/>
              </a:rPr>
              <a:t>Kadın memura, çocuğunu emzirmesi için doğum sonrası analık izni süresinin bitim tarihinden itibaren</a:t>
            </a:r>
            <a:endParaRPr lang="tr-TR" sz="1400" dirty="0">
              <a:latin typeface="Times New Roman" pitchFamily="18" charset="0"/>
              <a:cs typeface="Times New Roman" pitchFamily="18" charset="0"/>
            </a:endParaRPr>
          </a:p>
          <a:p>
            <a:pPr algn="just" eaLnBrk="0" fontAlgn="base" hangingPunct="0">
              <a:spcBef>
                <a:spcPct val="0"/>
              </a:spcBef>
              <a:spcAft>
                <a:spcPct val="0"/>
              </a:spcAft>
              <a:tabLst>
                <a:tab pos="3743325" algn="l"/>
              </a:tabLst>
            </a:pPr>
            <a:r>
              <a:rPr lang="tr-TR" sz="1400" dirty="0">
                <a:latin typeface="Times New Roman" pitchFamily="18" charset="0"/>
                <a:ea typeface="Calibri" pitchFamily="34" charset="0"/>
                <a:cs typeface="Times New Roman" pitchFamily="18" charset="0"/>
              </a:rPr>
              <a:t>      İlk altı ayda günde üç saat,    </a:t>
            </a:r>
            <a:endParaRPr lang="tr-TR" sz="1400" dirty="0">
              <a:latin typeface="Times New Roman" pitchFamily="18" charset="0"/>
              <a:cs typeface="Times New Roman" pitchFamily="18" charset="0"/>
            </a:endParaRPr>
          </a:p>
          <a:p>
            <a:pPr algn="just" eaLnBrk="0" fontAlgn="base" hangingPunct="0">
              <a:spcBef>
                <a:spcPct val="0"/>
              </a:spcBef>
              <a:spcAft>
                <a:spcPct val="0"/>
              </a:spcAft>
              <a:tabLst>
                <a:tab pos="3743325" algn="l"/>
              </a:tabLst>
            </a:pPr>
            <a:r>
              <a:rPr lang="tr-TR" sz="1400" dirty="0">
                <a:latin typeface="Times New Roman" pitchFamily="18" charset="0"/>
                <a:ea typeface="Calibri" pitchFamily="34" charset="0"/>
                <a:cs typeface="Times New Roman" pitchFamily="18" charset="0"/>
              </a:rPr>
              <a:t>      İkinci altı ayda günde bir buçuk saat süt izni verilir. </a:t>
            </a:r>
            <a:endParaRPr lang="tr-TR" sz="1400" dirty="0">
              <a:latin typeface="Times New Roman" pitchFamily="18" charset="0"/>
              <a:cs typeface="Times New Roman" pitchFamily="18" charset="0"/>
            </a:endParaRPr>
          </a:p>
          <a:p>
            <a:pPr algn="just" eaLnBrk="0" fontAlgn="base" hangingPunct="0">
              <a:spcBef>
                <a:spcPct val="0"/>
              </a:spcBef>
              <a:spcAft>
                <a:spcPct val="0"/>
              </a:spcAft>
              <a:tabLst>
                <a:tab pos="3743325" algn="l"/>
              </a:tabLst>
            </a:pPr>
            <a:r>
              <a:rPr lang="tr-TR" sz="1400" dirty="0">
                <a:latin typeface="Times New Roman" pitchFamily="18" charset="0"/>
                <a:ea typeface="Calibri" pitchFamily="34" charset="0"/>
                <a:cs typeface="Times New Roman" pitchFamily="18" charset="0"/>
              </a:rPr>
              <a:t>      Süt izninin hangi saatler arasında ve günde kaç kez kullanılacağı hususunda, kadın memurun tercihi esastır</a:t>
            </a:r>
            <a:r>
              <a:rPr lang="tr-TR" sz="1400" u="sng" dirty="0">
                <a:latin typeface="Times New Roman" pitchFamily="18" charset="0"/>
                <a:ea typeface="Calibri" pitchFamily="34" charset="0"/>
                <a:cs typeface="Times New Roman" pitchFamily="18" charset="0"/>
              </a:rPr>
              <a:t>.</a:t>
            </a:r>
            <a:r>
              <a:rPr lang="tr-TR" sz="1400" dirty="0">
                <a:latin typeface="Times New Roman" pitchFamily="18" charset="0"/>
                <a:ea typeface="Calibri" pitchFamily="34" charset="0"/>
                <a:cs typeface="Times New Roman" pitchFamily="18" charset="0"/>
              </a:rPr>
              <a:t> </a:t>
            </a:r>
            <a:endParaRPr lang="tr-TR" sz="1400" dirty="0">
              <a:latin typeface="Times New Roman" pitchFamily="18" charset="0"/>
              <a:cs typeface="Times New Roman" pitchFamily="18" charset="0"/>
            </a:endParaRPr>
          </a:p>
          <a:p>
            <a:pPr algn="just" eaLnBrk="0" fontAlgn="base" hangingPunct="0">
              <a:spcBef>
                <a:spcPct val="0"/>
              </a:spcBef>
              <a:spcAft>
                <a:spcPct val="0"/>
              </a:spcAft>
              <a:tabLst>
                <a:tab pos="3743325" algn="l"/>
              </a:tabLst>
            </a:pPr>
            <a:r>
              <a:rPr lang="tr-TR" sz="1400" b="1" dirty="0">
                <a:solidFill>
                  <a:srgbClr val="FF0000"/>
                </a:solidFill>
                <a:latin typeface="Times New Roman" pitchFamily="18" charset="0"/>
                <a:ea typeface="Calibri" pitchFamily="34" charset="0"/>
                <a:cs typeface="Times New Roman" pitchFamily="18" charset="0"/>
              </a:rPr>
              <a:t>ÖLÜM İZNİ</a:t>
            </a:r>
            <a:endParaRPr lang="tr-TR" sz="1400" dirty="0">
              <a:solidFill>
                <a:srgbClr val="FF0000"/>
              </a:solidFill>
              <a:latin typeface="Times New Roman" pitchFamily="18" charset="0"/>
              <a:cs typeface="Times New Roman" pitchFamily="18" charset="0"/>
            </a:endParaRPr>
          </a:p>
          <a:p>
            <a:pPr algn="just" eaLnBrk="0" fontAlgn="base" hangingPunct="0">
              <a:spcBef>
                <a:spcPct val="0"/>
              </a:spcBef>
              <a:spcAft>
                <a:spcPct val="0"/>
              </a:spcAft>
              <a:tabLst>
                <a:tab pos="3743325" algn="l"/>
              </a:tabLst>
            </a:pPr>
            <a:r>
              <a:rPr lang="tr-TR" sz="1400" dirty="0">
                <a:latin typeface="Times New Roman" pitchFamily="18" charset="0"/>
                <a:ea typeface="Calibri" pitchFamily="34" charset="0"/>
                <a:cs typeface="Times New Roman" pitchFamily="18" charset="0"/>
              </a:rPr>
              <a:t>Memurun ,  eşinin ve çocuklarının ölümü halinde. </a:t>
            </a:r>
            <a:endParaRPr lang="tr-TR" sz="1400" dirty="0">
              <a:latin typeface="Times New Roman" pitchFamily="18" charset="0"/>
              <a:cs typeface="Times New Roman" pitchFamily="18" charset="0"/>
            </a:endParaRPr>
          </a:p>
          <a:p>
            <a:pPr algn="just" eaLnBrk="0" fontAlgn="base" hangingPunct="0">
              <a:spcBef>
                <a:spcPct val="0"/>
              </a:spcBef>
              <a:spcAft>
                <a:spcPct val="0"/>
              </a:spcAft>
              <a:tabLst>
                <a:tab pos="3743325" algn="l"/>
              </a:tabLst>
            </a:pPr>
            <a:r>
              <a:rPr lang="tr-TR" sz="1400" dirty="0">
                <a:latin typeface="Times New Roman" pitchFamily="18" charset="0"/>
                <a:ea typeface="Calibri" pitchFamily="34" charset="0"/>
                <a:cs typeface="Times New Roman" pitchFamily="18" charset="0"/>
              </a:rPr>
              <a:t>Memurun Kendisinin  ve Eşinin Anne Babası  ve Kardeşlerinin ölümü halinde 7 GÜN</a:t>
            </a:r>
            <a:endParaRPr lang="tr-TR" sz="1400" dirty="0">
              <a:latin typeface="Times New Roman" pitchFamily="18" charset="0"/>
              <a:cs typeface="Times New Roman" pitchFamily="18" charset="0"/>
            </a:endParaRPr>
          </a:p>
          <a:p>
            <a:pPr algn="just" eaLnBrk="0" fontAlgn="base" hangingPunct="0">
              <a:spcBef>
                <a:spcPct val="0"/>
              </a:spcBef>
              <a:spcAft>
                <a:spcPct val="0"/>
              </a:spcAft>
              <a:tabLst>
                <a:tab pos="3743325" algn="l"/>
              </a:tabLst>
            </a:pPr>
            <a:r>
              <a:rPr lang="tr-TR" sz="1400" dirty="0">
                <a:latin typeface="Times New Roman" pitchFamily="18" charset="0"/>
                <a:ea typeface="Calibri" pitchFamily="34" charset="0"/>
                <a:cs typeface="Times New Roman" pitchFamily="18" charset="0"/>
              </a:rPr>
              <a:t> </a:t>
            </a:r>
            <a:endParaRPr lang="tr-TR" sz="1400" dirty="0">
              <a:latin typeface="Times New Roman" pitchFamily="18" charset="0"/>
              <a:cs typeface="Times New Roman" pitchFamily="18" charset="0"/>
            </a:endParaRPr>
          </a:p>
          <a:p>
            <a:pPr algn="just" eaLnBrk="0" fontAlgn="base" hangingPunct="0">
              <a:spcBef>
                <a:spcPct val="0"/>
              </a:spcBef>
              <a:spcAft>
                <a:spcPct val="0"/>
              </a:spcAft>
              <a:tabLst>
                <a:tab pos="3743325" algn="l"/>
              </a:tabLst>
            </a:pPr>
            <a:r>
              <a:rPr lang="tr-TR" sz="1400" b="1" dirty="0">
                <a:solidFill>
                  <a:srgbClr val="FF0000"/>
                </a:solidFill>
                <a:latin typeface="Times New Roman" pitchFamily="18" charset="0"/>
                <a:ea typeface="Calibri" pitchFamily="34" charset="0"/>
                <a:cs typeface="Times New Roman" pitchFamily="18" charset="0"/>
              </a:rPr>
              <a:t>BABALIK İZNİ 10 GÜN   </a:t>
            </a:r>
            <a:endParaRPr lang="tr-TR" sz="1400" dirty="0">
              <a:solidFill>
                <a:srgbClr val="FF0000"/>
              </a:solidFill>
              <a:latin typeface="Times New Roman" pitchFamily="18" charset="0"/>
              <a:cs typeface="Times New Roman" pitchFamily="18" charset="0"/>
            </a:endParaRPr>
          </a:p>
          <a:p>
            <a:pPr algn="just" eaLnBrk="0" fontAlgn="base" hangingPunct="0">
              <a:spcBef>
                <a:spcPct val="0"/>
              </a:spcBef>
              <a:spcAft>
                <a:spcPct val="0"/>
              </a:spcAft>
              <a:tabLst>
                <a:tab pos="3743325" algn="l"/>
              </a:tabLst>
            </a:pPr>
            <a:r>
              <a:rPr lang="tr-TR" sz="1400" dirty="0">
                <a:latin typeface="Times New Roman" pitchFamily="18" charset="0"/>
                <a:ea typeface="Calibri" pitchFamily="34" charset="0"/>
                <a:cs typeface="Times New Roman" pitchFamily="18" charset="0"/>
              </a:rPr>
              <a:t>Eşi Doğum yapan Babaya verilir.</a:t>
            </a:r>
            <a:endParaRPr lang="tr-TR" sz="1400" dirty="0">
              <a:latin typeface="Times New Roman" pitchFamily="18" charset="0"/>
              <a:cs typeface="Times New Roman" pitchFamily="18" charset="0"/>
            </a:endParaRPr>
          </a:p>
          <a:p>
            <a:pPr algn="just" eaLnBrk="0" fontAlgn="base" hangingPunct="0">
              <a:spcBef>
                <a:spcPct val="0"/>
              </a:spcBef>
              <a:spcAft>
                <a:spcPct val="0"/>
              </a:spcAft>
              <a:tabLst>
                <a:tab pos="3743325" algn="l"/>
              </a:tabLst>
            </a:pPr>
            <a:r>
              <a:rPr lang="tr-TR" sz="1400" dirty="0">
                <a:latin typeface="Times New Roman" pitchFamily="18" charset="0"/>
                <a:ea typeface="Calibri" pitchFamily="34" charset="0"/>
                <a:cs typeface="Times New Roman" pitchFamily="18" charset="0"/>
              </a:rPr>
              <a:t> </a:t>
            </a:r>
            <a:endParaRPr lang="tr-TR" sz="1400" dirty="0">
              <a:latin typeface="Times New Roman" pitchFamily="18" charset="0"/>
              <a:cs typeface="Times New Roman" pitchFamily="18" charset="0"/>
            </a:endParaRPr>
          </a:p>
          <a:p>
            <a:pPr algn="just" eaLnBrk="0" fontAlgn="base" hangingPunct="0">
              <a:spcBef>
                <a:spcPct val="0"/>
              </a:spcBef>
              <a:spcAft>
                <a:spcPct val="0"/>
              </a:spcAft>
              <a:tabLst>
                <a:tab pos="3743325" algn="l"/>
              </a:tabLst>
            </a:pPr>
            <a:r>
              <a:rPr lang="tr-TR" sz="1400" b="1" dirty="0">
                <a:solidFill>
                  <a:srgbClr val="FF0000"/>
                </a:solidFill>
                <a:latin typeface="Times New Roman" pitchFamily="18" charset="0"/>
                <a:ea typeface="Calibri" pitchFamily="34" charset="0"/>
                <a:cs typeface="Times New Roman" pitchFamily="18" charset="0"/>
              </a:rPr>
              <a:t>EVLENME İZNİ 7 GÜN </a:t>
            </a:r>
            <a:endParaRPr lang="tr-TR" sz="1400" dirty="0">
              <a:solidFill>
                <a:srgbClr val="FF0000"/>
              </a:solidFill>
              <a:latin typeface="Times New Roman" pitchFamily="18" charset="0"/>
              <a:cs typeface="Times New Roman" pitchFamily="18" charset="0"/>
            </a:endParaRPr>
          </a:p>
          <a:p>
            <a:pPr algn="just" eaLnBrk="0" fontAlgn="base" hangingPunct="0">
              <a:spcBef>
                <a:spcPct val="0"/>
              </a:spcBef>
              <a:spcAft>
                <a:spcPct val="0"/>
              </a:spcAft>
              <a:tabLst>
                <a:tab pos="3743325" algn="l"/>
              </a:tabLst>
            </a:pPr>
            <a:r>
              <a:rPr lang="tr-TR" sz="1400" b="1" dirty="0">
                <a:latin typeface="Times New Roman" pitchFamily="18" charset="0"/>
                <a:ea typeface="Calibri" pitchFamily="34" charset="0"/>
                <a:cs typeface="Times New Roman" pitchFamily="18" charset="0"/>
              </a:rPr>
              <a:t> </a:t>
            </a:r>
            <a:r>
              <a:rPr lang="tr-TR" sz="1400" dirty="0">
                <a:latin typeface="Times New Roman" pitchFamily="18" charset="0"/>
                <a:ea typeface="Calibri" pitchFamily="34" charset="0"/>
                <a:cs typeface="Times New Roman" pitchFamily="18" charset="0"/>
              </a:rPr>
              <a:t>Memurun Kendisi veya Çocuklarının evlenmesi halinde</a:t>
            </a:r>
            <a:endParaRPr lang="tr-TR" sz="1400" dirty="0">
              <a:latin typeface="Times New Roman" pitchFamily="18" charset="0"/>
              <a:cs typeface="Times New Roman" pitchFamily="18" charset="0"/>
            </a:endParaRPr>
          </a:p>
          <a:p>
            <a:pPr algn="just" eaLnBrk="0" fontAlgn="base" hangingPunct="0">
              <a:spcBef>
                <a:spcPct val="0"/>
              </a:spcBef>
              <a:spcAft>
                <a:spcPct val="0"/>
              </a:spcAft>
              <a:tabLst>
                <a:tab pos="3743325" algn="l"/>
              </a:tabLst>
            </a:pPr>
            <a:endParaRPr lang="tr-TR" sz="1100" dirty="0" smtClean="0">
              <a:latin typeface="Times New Roman" pitchFamily="18" charset="0"/>
              <a:cs typeface="Times New Roman" pitchFamily="18" charset="0"/>
            </a:endParaRPr>
          </a:p>
          <a:p>
            <a:pPr algn="just" eaLnBrk="0" fontAlgn="base" hangingPunct="0">
              <a:spcBef>
                <a:spcPct val="0"/>
              </a:spcBef>
              <a:spcAft>
                <a:spcPct val="0"/>
              </a:spcAft>
              <a:tabLst>
                <a:tab pos="3743325" algn="l"/>
              </a:tabLst>
            </a:pPr>
            <a:endParaRPr lang="tr-TR" sz="1100" dirty="0">
              <a:latin typeface="Times New Roman" pitchFamily="18" charset="0"/>
              <a:cs typeface="Times New Roman" pitchFamily="18" charset="0"/>
            </a:endParaRPr>
          </a:p>
          <a:p>
            <a:pPr eaLnBrk="0" fontAlgn="base" hangingPunct="0">
              <a:spcBef>
                <a:spcPct val="0"/>
              </a:spcBef>
              <a:spcAft>
                <a:spcPct val="0"/>
              </a:spcAft>
              <a:tabLst>
                <a:tab pos="3743325" algn="l"/>
              </a:tabLst>
            </a:pPr>
            <a:endParaRPr lang="tr-TR" sz="1200" dirty="0">
              <a:latin typeface="Times New Roman" pitchFamily="18" charset="0"/>
              <a:cs typeface="Times New Roman" pitchFamily="18" charset="0"/>
            </a:endParaRPr>
          </a:p>
        </p:txBody>
      </p:sp>
      <p:pic>
        <p:nvPicPr>
          <p:cNvPr id="3" name="Resim 2"/>
          <p:cNvPicPr/>
          <p:nvPr/>
        </p:nvPicPr>
        <p:blipFill rotWithShape="1">
          <a:blip r:embed="rId2"/>
          <a:srcRect l="14810" t="27857" r="50360" b="17394"/>
          <a:stretch/>
        </p:blipFill>
        <p:spPr bwMode="auto">
          <a:xfrm>
            <a:off x="620688" y="269480"/>
            <a:ext cx="1099773" cy="1030315"/>
          </a:xfrm>
          <a:prstGeom prst="rect">
            <a:avLst/>
          </a:prstGeom>
          <a:ln>
            <a:noFill/>
          </a:ln>
          <a:extLst>
            <a:ext uri="{53640926-AAD7-44D8-BBD7-CCE9431645EC}">
              <a14:shadowObscured xmlns:a14="http://schemas.microsoft.com/office/drawing/2010/main"/>
            </a:ext>
          </a:extLst>
        </p:spPr>
      </p:pic>
      <p:pic>
        <p:nvPicPr>
          <p:cNvPr id="5" name="Resim 4"/>
          <p:cNvPicPr/>
          <p:nvPr/>
        </p:nvPicPr>
        <p:blipFill rotWithShape="1">
          <a:blip r:embed="rId3"/>
          <a:srcRect l="14960" t="27847" r="49938" b="18426"/>
          <a:stretch/>
        </p:blipFill>
        <p:spPr bwMode="auto">
          <a:xfrm>
            <a:off x="5301208" y="215688"/>
            <a:ext cx="1152740" cy="1137900"/>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p:nvPr/>
        </p:nvPicPr>
        <p:blipFill rotWithShape="1">
          <a:blip r:embed="rId2"/>
          <a:srcRect l="14810" t="27857" r="50360" b="17394"/>
          <a:stretch/>
        </p:blipFill>
        <p:spPr bwMode="auto">
          <a:xfrm>
            <a:off x="620688" y="269480"/>
            <a:ext cx="1099773" cy="1030315"/>
          </a:xfrm>
          <a:prstGeom prst="rect">
            <a:avLst/>
          </a:prstGeom>
          <a:ln>
            <a:noFill/>
          </a:ln>
          <a:extLst>
            <a:ext uri="{53640926-AAD7-44D8-BBD7-CCE9431645EC}">
              <a14:shadowObscured xmlns:a14="http://schemas.microsoft.com/office/drawing/2010/main"/>
            </a:ext>
          </a:extLst>
        </p:spPr>
      </p:pic>
      <p:pic>
        <p:nvPicPr>
          <p:cNvPr id="3" name="Resim 2"/>
          <p:cNvPicPr/>
          <p:nvPr/>
        </p:nvPicPr>
        <p:blipFill rotWithShape="1">
          <a:blip r:embed="rId3"/>
          <a:srcRect l="14960" t="27847" r="49938" b="18426"/>
          <a:stretch/>
        </p:blipFill>
        <p:spPr bwMode="auto">
          <a:xfrm>
            <a:off x="5229200" y="215687"/>
            <a:ext cx="1152740" cy="1137900"/>
          </a:xfrm>
          <a:prstGeom prst="rect">
            <a:avLst/>
          </a:prstGeom>
          <a:ln>
            <a:noFill/>
          </a:ln>
          <a:extLst>
            <a:ext uri="{53640926-AAD7-44D8-BBD7-CCE9431645EC}">
              <a14:shadowObscured xmlns:a14="http://schemas.microsoft.com/office/drawing/2010/main"/>
            </a:ext>
          </a:extLst>
        </p:spPr>
      </p:pic>
      <p:sp>
        <p:nvSpPr>
          <p:cNvPr id="4" name="Rectangle 1"/>
          <p:cNvSpPr>
            <a:spLocks noChangeArrowheads="1"/>
          </p:cNvSpPr>
          <p:nvPr/>
        </p:nvSpPr>
        <p:spPr bwMode="auto">
          <a:xfrm>
            <a:off x="476672" y="1749805"/>
            <a:ext cx="6264696" cy="67249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tabLst>
                <a:tab pos="3743325" algn="l"/>
              </a:tabLst>
            </a:pPr>
            <a:r>
              <a:rPr lang="tr-TR" sz="1200" dirty="0">
                <a:latin typeface="Times New Roman" pitchFamily="18" charset="0"/>
                <a:ea typeface="Calibri" pitchFamily="34" charset="0"/>
                <a:cs typeface="Times New Roman" pitchFamily="18" charset="0"/>
              </a:rPr>
              <a:t>               </a:t>
            </a:r>
            <a:endParaRPr lang="tr-TR" sz="1400" b="1" dirty="0">
              <a:solidFill>
                <a:srgbClr val="FF0000"/>
              </a:solidFill>
              <a:latin typeface="Times New Roman" pitchFamily="18" charset="0"/>
              <a:ea typeface="Calibri" pitchFamily="34" charset="0"/>
              <a:cs typeface="Times New Roman" pitchFamily="18" charset="0"/>
            </a:endParaRPr>
          </a:p>
          <a:p>
            <a:pPr eaLnBrk="0" fontAlgn="base" hangingPunct="0">
              <a:spcBef>
                <a:spcPct val="0"/>
              </a:spcBef>
              <a:spcAft>
                <a:spcPct val="0"/>
              </a:spcAft>
              <a:tabLst>
                <a:tab pos="3743325" algn="l"/>
              </a:tabLst>
            </a:pPr>
            <a:r>
              <a:rPr lang="tr-TR" sz="1400" b="1" dirty="0" smtClean="0">
                <a:solidFill>
                  <a:srgbClr val="FF0000"/>
                </a:solidFill>
                <a:latin typeface="Times New Roman" pitchFamily="18" charset="0"/>
                <a:ea typeface="Calibri" pitchFamily="34" charset="0"/>
                <a:cs typeface="Times New Roman" pitchFamily="18" charset="0"/>
              </a:rPr>
              <a:t>657 4/ D SÜREKLİ  İŞÇİ KADROLU ÇALIŞANLAR İÇİN</a:t>
            </a:r>
          </a:p>
          <a:p>
            <a:pPr eaLnBrk="0" fontAlgn="base" hangingPunct="0">
              <a:spcBef>
                <a:spcPct val="0"/>
              </a:spcBef>
              <a:spcAft>
                <a:spcPct val="0"/>
              </a:spcAft>
              <a:tabLst>
                <a:tab pos="3743325" algn="l"/>
              </a:tabLst>
            </a:pPr>
            <a:r>
              <a:rPr lang="tr-TR" sz="1400" b="1" dirty="0" smtClean="0">
                <a:solidFill>
                  <a:srgbClr val="FF0000"/>
                </a:solidFill>
                <a:latin typeface="Times New Roman" pitchFamily="18" charset="0"/>
                <a:ea typeface="Calibri" pitchFamily="34" charset="0"/>
                <a:cs typeface="Times New Roman" pitchFamily="18" charset="0"/>
              </a:rPr>
              <a:t>YILLIK </a:t>
            </a:r>
            <a:r>
              <a:rPr lang="tr-TR" sz="1400" b="1" dirty="0">
                <a:solidFill>
                  <a:srgbClr val="FF0000"/>
                </a:solidFill>
                <a:latin typeface="Times New Roman" pitchFamily="18" charset="0"/>
                <a:ea typeface="Calibri" pitchFamily="34" charset="0"/>
                <a:cs typeface="Times New Roman" pitchFamily="18" charset="0"/>
              </a:rPr>
              <a:t>İZİN </a:t>
            </a:r>
            <a:endParaRPr lang="tr-TR" sz="1400" dirty="0">
              <a:solidFill>
                <a:srgbClr val="FF0000"/>
              </a:solidFill>
              <a:latin typeface="Times New Roman" pitchFamily="18" charset="0"/>
              <a:cs typeface="Times New Roman" pitchFamily="18" charset="0"/>
            </a:endParaRPr>
          </a:p>
          <a:p>
            <a:pPr eaLnBrk="0" fontAlgn="base" hangingPunct="0">
              <a:spcBef>
                <a:spcPct val="0"/>
              </a:spcBef>
              <a:spcAft>
                <a:spcPct val="0"/>
              </a:spcAft>
              <a:tabLst>
                <a:tab pos="3743325" algn="l"/>
              </a:tabLst>
            </a:pPr>
            <a:r>
              <a:rPr lang="tr-TR" sz="1400" dirty="0" smtClean="0">
                <a:solidFill>
                  <a:srgbClr val="000000"/>
                </a:solidFill>
                <a:latin typeface="Times New Roman" pitchFamily="18" charset="0"/>
                <a:ea typeface="Calibri" pitchFamily="34" charset="0"/>
                <a:cs typeface="Times New Roman" pitchFamily="18" charset="0"/>
              </a:rPr>
              <a:t>1yıldan 5 </a:t>
            </a:r>
            <a:r>
              <a:rPr lang="tr-TR" sz="1400" dirty="0">
                <a:solidFill>
                  <a:srgbClr val="000000"/>
                </a:solidFill>
                <a:latin typeface="Times New Roman" pitchFamily="18" charset="0"/>
                <a:ea typeface="Calibri" pitchFamily="34" charset="0"/>
                <a:cs typeface="Times New Roman" pitchFamily="18" charset="0"/>
              </a:rPr>
              <a:t>yıla kadar Hizmeti olana =   </a:t>
            </a:r>
            <a:r>
              <a:rPr lang="tr-TR" sz="1400" dirty="0" smtClean="0">
                <a:solidFill>
                  <a:srgbClr val="000000"/>
                </a:solidFill>
                <a:latin typeface="Times New Roman" pitchFamily="18" charset="0"/>
                <a:ea typeface="Calibri" pitchFamily="34" charset="0"/>
                <a:cs typeface="Times New Roman" pitchFamily="18" charset="0"/>
              </a:rPr>
              <a:t>16 </a:t>
            </a:r>
            <a:r>
              <a:rPr lang="tr-TR" sz="1400" dirty="0">
                <a:solidFill>
                  <a:srgbClr val="000000"/>
                </a:solidFill>
                <a:latin typeface="Times New Roman" pitchFamily="18" charset="0"/>
                <a:ea typeface="Calibri" pitchFamily="34" charset="0"/>
                <a:cs typeface="Times New Roman" pitchFamily="18" charset="0"/>
              </a:rPr>
              <a:t>gün yıllık izin</a:t>
            </a:r>
            <a:r>
              <a:rPr lang="tr-TR" sz="1400" dirty="0" smtClean="0">
                <a:solidFill>
                  <a:srgbClr val="000000"/>
                </a:solidFill>
                <a:latin typeface="Times New Roman" pitchFamily="18" charset="0"/>
                <a:ea typeface="Calibri" pitchFamily="34" charset="0"/>
                <a:cs typeface="Times New Roman" pitchFamily="18" charset="0"/>
              </a:rPr>
              <a:t>.</a:t>
            </a:r>
          </a:p>
          <a:p>
            <a:pPr eaLnBrk="0" fontAlgn="base" hangingPunct="0">
              <a:spcBef>
                <a:spcPct val="0"/>
              </a:spcBef>
              <a:spcAft>
                <a:spcPct val="0"/>
              </a:spcAft>
              <a:tabLst>
                <a:tab pos="3743325" algn="l"/>
              </a:tabLst>
            </a:pPr>
            <a:r>
              <a:rPr lang="tr-TR" sz="1400" dirty="0" smtClean="0">
                <a:solidFill>
                  <a:srgbClr val="000000"/>
                </a:solidFill>
                <a:latin typeface="Times New Roman" pitchFamily="18" charset="0"/>
                <a:cs typeface="Times New Roman" pitchFamily="18" charset="0"/>
              </a:rPr>
              <a:t>6 yıl – 15 yıl arası 22 gün</a:t>
            </a:r>
            <a:endParaRPr lang="tr-TR" sz="1400" dirty="0">
              <a:latin typeface="Times New Roman" pitchFamily="18" charset="0"/>
              <a:cs typeface="Times New Roman" pitchFamily="18" charset="0"/>
            </a:endParaRPr>
          </a:p>
          <a:p>
            <a:pPr eaLnBrk="0" fontAlgn="base" hangingPunct="0">
              <a:spcBef>
                <a:spcPct val="0"/>
              </a:spcBef>
              <a:spcAft>
                <a:spcPct val="0"/>
              </a:spcAft>
              <a:tabLst>
                <a:tab pos="3743325" algn="l"/>
              </a:tabLst>
            </a:pPr>
            <a:r>
              <a:rPr lang="tr-TR" sz="1400" dirty="0">
                <a:solidFill>
                  <a:srgbClr val="000000"/>
                </a:solidFill>
                <a:latin typeface="Times New Roman" pitchFamily="18" charset="0"/>
                <a:ea typeface="Calibri" pitchFamily="34" charset="0"/>
                <a:cs typeface="Times New Roman" pitchFamily="18" charset="0"/>
              </a:rPr>
              <a:t> </a:t>
            </a:r>
            <a:r>
              <a:rPr lang="tr-TR" sz="1400" dirty="0" smtClean="0">
                <a:solidFill>
                  <a:srgbClr val="000000"/>
                </a:solidFill>
                <a:latin typeface="Times New Roman" pitchFamily="18" charset="0"/>
                <a:ea typeface="Calibri" pitchFamily="34" charset="0"/>
                <a:cs typeface="Times New Roman" pitchFamily="18" charset="0"/>
              </a:rPr>
              <a:t>15 </a:t>
            </a:r>
            <a:r>
              <a:rPr lang="tr-TR" sz="1400" dirty="0">
                <a:solidFill>
                  <a:srgbClr val="000000"/>
                </a:solidFill>
                <a:latin typeface="Times New Roman" pitchFamily="18" charset="0"/>
                <a:ea typeface="Calibri" pitchFamily="34" charset="0"/>
                <a:cs typeface="Times New Roman" pitchFamily="18" charset="0"/>
              </a:rPr>
              <a:t>yıl ve üstü hizmeti olana  = </a:t>
            </a:r>
            <a:r>
              <a:rPr lang="tr-TR" sz="1400" dirty="0" smtClean="0">
                <a:solidFill>
                  <a:srgbClr val="000000"/>
                </a:solidFill>
                <a:latin typeface="Times New Roman" pitchFamily="18" charset="0"/>
                <a:ea typeface="Calibri" pitchFamily="34" charset="0"/>
                <a:cs typeface="Times New Roman" pitchFamily="18" charset="0"/>
              </a:rPr>
              <a:t>28 </a:t>
            </a:r>
            <a:r>
              <a:rPr lang="tr-TR" sz="1400" dirty="0">
                <a:solidFill>
                  <a:srgbClr val="000000"/>
                </a:solidFill>
                <a:latin typeface="Times New Roman" pitchFamily="18" charset="0"/>
                <a:ea typeface="Calibri" pitchFamily="34" charset="0"/>
                <a:cs typeface="Times New Roman" pitchFamily="18" charset="0"/>
              </a:rPr>
              <a:t>gün yıllık izin.</a:t>
            </a:r>
            <a:endParaRPr lang="tr-TR" sz="1400" dirty="0">
              <a:latin typeface="Times New Roman" pitchFamily="18" charset="0"/>
              <a:cs typeface="Times New Roman" pitchFamily="18" charset="0"/>
            </a:endParaRPr>
          </a:p>
          <a:p>
            <a:pPr algn="just" eaLnBrk="0" fontAlgn="base" hangingPunct="0">
              <a:spcBef>
                <a:spcPct val="0"/>
              </a:spcBef>
              <a:spcAft>
                <a:spcPct val="0"/>
              </a:spcAft>
              <a:tabLst>
                <a:tab pos="3743325" algn="l"/>
              </a:tabLst>
            </a:pPr>
            <a:r>
              <a:rPr lang="tr-TR" sz="1400" b="1" dirty="0">
                <a:solidFill>
                  <a:srgbClr val="FF0000"/>
                </a:solidFill>
                <a:latin typeface="Times New Roman" pitchFamily="18" charset="0"/>
                <a:ea typeface="Calibri" pitchFamily="34" charset="0"/>
                <a:cs typeface="Times New Roman" pitchFamily="18" charset="0"/>
              </a:rPr>
              <a:t>DOĞUM </a:t>
            </a:r>
            <a:r>
              <a:rPr lang="tr-TR" sz="1400" b="1" dirty="0" smtClean="0">
                <a:solidFill>
                  <a:srgbClr val="FF0000"/>
                </a:solidFill>
                <a:latin typeface="Times New Roman" pitchFamily="18" charset="0"/>
                <a:ea typeface="Calibri" pitchFamily="34" charset="0"/>
                <a:cs typeface="Times New Roman" pitchFamily="18" charset="0"/>
              </a:rPr>
              <a:t>İZNİ </a:t>
            </a:r>
            <a:endParaRPr lang="tr-TR" sz="1400" dirty="0">
              <a:solidFill>
                <a:srgbClr val="FF0000"/>
              </a:solidFill>
              <a:latin typeface="Times New Roman" pitchFamily="18" charset="0"/>
              <a:cs typeface="Times New Roman" pitchFamily="18" charset="0"/>
            </a:endParaRPr>
          </a:p>
          <a:p>
            <a:pPr algn="just" eaLnBrk="0" fontAlgn="base" hangingPunct="0">
              <a:spcBef>
                <a:spcPct val="0"/>
              </a:spcBef>
              <a:spcAft>
                <a:spcPct val="0"/>
              </a:spcAft>
              <a:tabLst>
                <a:tab pos="3743325" algn="l"/>
              </a:tabLst>
            </a:pPr>
            <a:r>
              <a:rPr lang="tr-TR" sz="1400" dirty="0">
                <a:latin typeface="Times New Roman" pitchFamily="18" charset="0"/>
                <a:ea typeface="Calibri" pitchFamily="34" charset="0"/>
                <a:cs typeface="Times New Roman" pitchFamily="18" charset="0"/>
              </a:rPr>
              <a:t>Personeller, doğum öncesi 8 doğum sonrası 8 haftalık izine sahiptir. Çoğul gebelik halinde 2 hafta </a:t>
            </a:r>
            <a:r>
              <a:rPr lang="tr-TR" sz="1400" dirty="0" smtClean="0">
                <a:latin typeface="Times New Roman" pitchFamily="18" charset="0"/>
                <a:ea typeface="Calibri" pitchFamily="34" charset="0"/>
                <a:cs typeface="Times New Roman" pitchFamily="18" charset="0"/>
              </a:rPr>
              <a:t>süre doğum sonrası  </a:t>
            </a:r>
            <a:r>
              <a:rPr lang="tr-TR" sz="1400" dirty="0">
                <a:latin typeface="Times New Roman" pitchFamily="18" charset="0"/>
                <a:ea typeface="Calibri" pitchFamily="34" charset="0"/>
                <a:cs typeface="Times New Roman" pitchFamily="18" charset="0"/>
              </a:rPr>
              <a:t>iznine eklenir. </a:t>
            </a:r>
            <a:endParaRPr lang="tr-TR" sz="1400" dirty="0">
              <a:latin typeface="Times New Roman" pitchFamily="18" charset="0"/>
              <a:cs typeface="Times New Roman" pitchFamily="18" charset="0"/>
            </a:endParaRPr>
          </a:p>
          <a:p>
            <a:pPr algn="just" eaLnBrk="0" fontAlgn="base" hangingPunct="0">
              <a:spcBef>
                <a:spcPct val="0"/>
              </a:spcBef>
              <a:spcAft>
                <a:spcPct val="0"/>
              </a:spcAft>
              <a:tabLst>
                <a:tab pos="3743325" algn="l"/>
              </a:tabLst>
            </a:pPr>
            <a:r>
              <a:rPr lang="tr-TR" sz="1400" dirty="0">
                <a:latin typeface="Times New Roman" pitchFamily="18" charset="0"/>
                <a:ea typeface="Calibri" pitchFamily="34" charset="0"/>
                <a:cs typeface="Times New Roman" pitchFamily="18" charset="0"/>
              </a:rPr>
              <a:t>Doğumun erken olması halinde kullanılamayan süre doğum sonrasına süresine eklenir. </a:t>
            </a:r>
            <a:endParaRPr lang="tr-TR" sz="1400" dirty="0">
              <a:latin typeface="Times New Roman" pitchFamily="18" charset="0"/>
              <a:cs typeface="Times New Roman" pitchFamily="18" charset="0"/>
            </a:endParaRPr>
          </a:p>
          <a:p>
            <a:pPr algn="just" eaLnBrk="0" fontAlgn="base" hangingPunct="0">
              <a:spcBef>
                <a:spcPct val="0"/>
              </a:spcBef>
              <a:spcAft>
                <a:spcPct val="0"/>
              </a:spcAft>
              <a:tabLst>
                <a:tab pos="3743325" algn="l"/>
              </a:tabLst>
            </a:pPr>
            <a:r>
              <a:rPr lang="tr-TR" sz="1400" b="1" dirty="0" smtClean="0">
                <a:solidFill>
                  <a:srgbClr val="FF0000"/>
                </a:solidFill>
                <a:latin typeface="Times New Roman" pitchFamily="18" charset="0"/>
                <a:ea typeface="Calibri" pitchFamily="34" charset="0"/>
                <a:cs typeface="Times New Roman" pitchFamily="18" charset="0"/>
              </a:rPr>
              <a:t>SÜT İZNİ </a:t>
            </a:r>
            <a:endParaRPr lang="tr-TR" sz="1400" dirty="0">
              <a:solidFill>
                <a:srgbClr val="FF0000"/>
              </a:solidFill>
              <a:latin typeface="Times New Roman" pitchFamily="18" charset="0"/>
              <a:cs typeface="Times New Roman" pitchFamily="18" charset="0"/>
            </a:endParaRPr>
          </a:p>
          <a:p>
            <a:pPr algn="just" eaLnBrk="0" fontAlgn="base" hangingPunct="0">
              <a:spcBef>
                <a:spcPct val="0"/>
              </a:spcBef>
              <a:spcAft>
                <a:spcPct val="0"/>
              </a:spcAft>
              <a:tabLst>
                <a:tab pos="3743325" algn="l"/>
              </a:tabLst>
            </a:pPr>
            <a:r>
              <a:rPr lang="tr-TR" sz="1400" dirty="0">
                <a:latin typeface="Times New Roman" pitchFamily="18" charset="0"/>
                <a:ea typeface="Calibri" pitchFamily="34" charset="0"/>
                <a:cs typeface="Times New Roman" pitchFamily="18" charset="0"/>
              </a:rPr>
              <a:t>Kadın </a:t>
            </a:r>
            <a:r>
              <a:rPr lang="tr-TR" sz="1400" dirty="0" smtClean="0">
                <a:latin typeface="Times New Roman" pitchFamily="18" charset="0"/>
                <a:ea typeface="Calibri" pitchFamily="34" charset="0"/>
                <a:cs typeface="Times New Roman" pitchFamily="18" charset="0"/>
              </a:rPr>
              <a:t>işçiye doğumdan  itibaren çocuk bir yaşına girinceye kadar  günlük 1,5 saat süt izni verilir ve çocuk ilköğretim çağına başladığı güne kadar işçinin talebi halinde kısmi zamanlı çalışma verilir.</a:t>
            </a:r>
          </a:p>
          <a:p>
            <a:pPr algn="just" eaLnBrk="0" fontAlgn="base" hangingPunct="0">
              <a:spcBef>
                <a:spcPct val="0"/>
              </a:spcBef>
              <a:spcAft>
                <a:spcPct val="0"/>
              </a:spcAft>
              <a:tabLst>
                <a:tab pos="3743325" algn="l"/>
              </a:tabLst>
            </a:pPr>
            <a:endParaRPr lang="tr-TR" sz="1400" dirty="0">
              <a:latin typeface="Times New Roman" pitchFamily="18" charset="0"/>
              <a:cs typeface="Times New Roman" pitchFamily="18" charset="0"/>
            </a:endParaRPr>
          </a:p>
          <a:p>
            <a:pPr algn="just" eaLnBrk="0" fontAlgn="base" hangingPunct="0">
              <a:spcBef>
                <a:spcPct val="0"/>
              </a:spcBef>
              <a:spcAft>
                <a:spcPct val="0"/>
              </a:spcAft>
              <a:tabLst>
                <a:tab pos="3743325" algn="l"/>
              </a:tabLst>
            </a:pPr>
            <a:r>
              <a:rPr lang="tr-TR" sz="1400" b="1" dirty="0" smtClean="0">
                <a:solidFill>
                  <a:srgbClr val="FF0000"/>
                </a:solidFill>
                <a:latin typeface="Times New Roman" pitchFamily="18" charset="0"/>
                <a:ea typeface="Calibri" pitchFamily="34" charset="0"/>
                <a:cs typeface="Times New Roman" pitchFamily="18" charset="0"/>
              </a:rPr>
              <a:t>ÖLÜM </a:t>
            </a:r>
            <a:r>
              <a:rPr lang="tr-TR" sz="1400" b="1" dirty="0">
                <a:solidFill>
                  <a:srgbClr val="FF0000"/>
                </a:solidFill>
                <a:latin typeface="Times New Roman" pitchFamily="18" charset="0"/>
                <a:ea typeface="Calibri" pitchFamily="34" charset="0"/>
                <a:cs typeface="Times New Roman" pitchFamily="18" charset="0"/>
              </a:rPr>
              <a:t>İZNİ</a:t>
            </a:r>
            <a:endParaRPr lang="tr-TR" sz="1400" dirty="0">
              <a:solidFill>
                <a:srgbClr val="FF0000"/>
              </a:solidFill>
              <a:latin typeface="Times New Roman" pitchFamily="18" charset="0"/>
              <a:cs typeface="Times New Roman" pitchFamily="18" charset="0"/>
            </a:endParaRPr>
          </a:p>
          <a:p>
            <a:pPr algn="just" eaLnBrk="0" fontAlgn="base" hangingPunct="0">
              <a:spcBef>
                <a:spcPct val="0"/>
              </a:spcBef>
              <a:spcAft>
                <a:spcPct val="0"/>
              </a:spcAft>
              <a:tabLst>
                <a:tab pos="3743325" algn="l"/>
              </a:tabLst>
            </a:pPr>
            <a:r>
              <a:rPr lang="tr-TR" sz="1400" dirty="0" smtClean="0">
                <a:latin typeface="Times New Roman" pitchFamily="18" charset="0"/>
                <a:ea typeface="Calibri" pitchFamily="34" charset="0"/>
                <a:cs typeface="Times New Roman" pitchFamily="18" charset="0"/>
              </a:rPr>
              <a:t>Çalışanın,  </a:t>
            </a:r>
            <a:r>
              <a:rPr lang="tr-TR" sz="1400" dirty="0">
                <a:latin typeface="Times New Roman" pitchFamily="18" charset="0"/>
                <a:ea typeface="Calibri" pitchFamily="34" charset="0"/>
                <a:cs typeface="Times New Roman" pitchFamily="18" charset="0"/>
              </a:rPr>
              <a:t>eşinin ve </a:t>
            </a:r>
            <a:r>
              <a:rPr lang="tr-TR" sz="1400" dirty="0" smtClean="0">
                <a:latin typeface="Times New Roman" pitchFamily="18" charset="0"/>
                <a:ea typeface="Calibri" pitchFamily="34" charset="0"/>
                <a:cs typeface="Times New Roman" pitchFamily="18" charset="0"/>
              </a:rPr>
              <a:t>çocukları anne ve babası ölümünde 5 gün, kayın peder kayın valide ölümünde 2 gün ölüm izni verilir.</a:t>
            </a:r>
          </a:p>
          <a:p>
            <a:pPr algn="just" eaLnBrk="0" fontAlgn="base" hangingPunct="0">
              <a:spcBef>
                <a:spcPct val="0"/>
              </a:spcBef>
              <a:spcAft>
                <a:spcPct val="0"/>
              </a:spcAft>
              <a:tabLst>
                <a:tab pos="3743325" algn="l"/>
              </a:tabLst>
            </a:pPr>
            <a:r>
              <a:rPr lang="tr-TR" sz="1400" dirty="0" smtClean="0">
                <a:latin typeface="Times New Roman" pitchFamily="18" charset="0"/>
                <a:ea typeface="Calibri" pitchFamily="34" charset="0"/>
                <a:cs typeface="Times New Roman" pitchFamily="18" charset="0"/>
              </a:rPr>
              <a:t> </a:t>
            </a:r>
            <a:endParaRPr lang="tr-TR" sz="1400" dirty="0">
              <a:latin typeface="Times New Roman" pitchFamily="18" charset="0"/>
              <a:cs typeface="Times New Roman" pitchFamily="18" charset="0"/>
            </a:endParaRPr>
          </a:p>
          <a:p>
            <a:pPr algn="just" eaLnBrk="0" fontAlgn="base" hangingPunct="0">
              <a:spcBef>
                <a:spcPct val="0"/>
              </a:spcBef>
              <a:spcAft>
                <a:spcPct val="0"/>
              </a:spcAft>
              <a:tabLst>
                <a:tab pos="3743325" algn="l"/>
              </a:tabLst>
            </a:pPr>
            <a:r>
              <a:rPr lang="tr-TR" sz="1400" b="1" dirty="0">
                <a:solidFill>
                  <a:srgbClr val="FF0000"/>
                </a:solidFill>
                <a:latin typeface="Times New Roman" pitchFamily="18" charset="0"/>
                <a:ea typeface="Calibri" pitchFamily="34" charset="0"/>
                <a:cs typeface="Times New Roman" pitchFamily="18" charset="0"/>
              </a:rPr>
              <a:t>BABALIK İZNİ 5</a:t>
            </a:r>
            <a:r>
              <a:rPr lang="tr-TR" sz="1400" b="1" dirty="0" smtClean="0">
                <a:solidFill>
                  <a:srgbClr val="FF0000"/>
                </a:solidFill>
                <a:latin typeface="Times New Roman" pitchFamily="18" charset="0"/>
                <a:ea typeface="Calibri" pitchFamily="34" charset="0"/>
                <a:cs typeface="Times New Roman" pitchFamily="18" charset="0"/>
              </a:rPr>
              <a:t> </a:t>
            </a:r>
            <a:r>
              <a:rPr lang="tr-TR" sz="1400" b="1" dirty="0">
                <a:solidFill>
                  <a:srgbClr val="FF0000"/>
                </a:solidFill>
                <a:latin typeface="Times New Roman" pitchFamily="18" charset="0"/>
                <a:ea typeface="Calibri" pitchFamily="34" charset="0"/>
                <a:cs typeface="Times New Roman" pitchFamily="18" charset="0"/>
              </a:rPr>
              <a:t>GÜN   </a:t>
            </a:r>
            <a:endParaRPr lang="tr-TR" sz="1400" dirty="0">
              <a:solidFill>
                <a:srgbClr val="FF0000"/>
              </a:solidFill>
              <a:latin typeface="Times New Roman" pitchFamily="18" charset="0"/>
              <a:cs typeface="Times New Roman" pitchFamily="18" charset="0"/>
            </a:endParaRPr>
          </a:p>
          <a:p>
            <a:pPr algn="just" eaLnBrk="0" fontAlgn="base" hangingPunct="0">
              <a:spcBef>
                <a:spcPct val="0"/>
              </a:spcBef>
              <a:spcAft>
                <a:spcPct val="0"/>
              </a:spcAft>
              <a:tabLst>
                <a:tab pos="3743325" algn="l"/>
              </a:tabLst>
            </a:pPr>
            <a:r>
              <a:rPr lang="tr-TR" sz="1400" dirty="0">
                <a:latin typeface="Times New Roman" pitchFamily="18" charset="0"/>
                <a:ea typeface="Calibri" pitchFamily="34" charset="0"/>
                <a:cs typeface="Times New Roman" pitchFamily="18" charset="0"/>
              </a:rPr>
              <a:t>Eşi Doğum yapan Babaya verilir.</a:t>
            </a:r>
            <a:endParaRPr lang="tr-TR" sz="1400" dirty="0">
              <a:latin typeface="Times New Roman" pitchFamily="18" charset="0"/>
              <a:cs typeface="Times New Roman" pitchFamily="18" charset="0"/>
            </a:endParaRPr>
          </a:p>
          <a:p>
            <a:pPr algn="just" eaLnBrk="0" fontAlgn="base" hangingPunct="0">
              <a:spcBef>
                <a:spcPct val="0"/>
              </a:spcBef>
              <a:spcAft>
                <a:spcPct val="0"/>
              </a:spcAft>
              <a:tabLst>
                <a:tab pos="3743325" algn="l"/>
              </a:tabLst>
            </a:pPr>
            <a:r>
              <a:rPr lang="tr-TR" sz="1400" dirty="0">
                <a:latin typeface="Times New Roman" pitchFamily="18" charset="0"/>
                <a:ea typeface="Calibri" pitchFamily="34" charset="0"/>
                <a:cs typeface="Times New Roman" pitchFamily="18" charset="0"/>
              </a:rPr>
              <a:t> </a:t>
            </a:r>
            <a:endParaRPr lang="tr-TR" sz="1400" dirty="0">
              <a:solidFill>
                <a:srgbClr val="FF0000"/>
              </a:solidFill>
              <a:latin typeface="Times New Roman" pitchFamily="18" charset="0"/>
              <a:cs typeface="Times New Roman" pitchFamily="18" charset="0"/>
            </a:endParaRPr>
          </a:p>
          <a:p>
            <a:pPr algn="just" eaLnBrk="0" fontAlgn="base" hangingPunct="0">
              <a:spcBef>
                <a:spcPct val="0"/>
              </a:spcBef>
              <a:spcAft>
                <a:spcPct val="0"/>
              </a:spcAft>
              <a:tabLst>
                <a:tab pos="3743325" algn="l"/>
              </a:tabLst>
            </a:pPr>
            <a:r>
              <a:rPr lang="tr-TR" sz="1400" b="1" dirty="0">
                <a:solidFill>
                  <a:srgbClr val="FF0000"/>
                </a:solidFill>
                <a:latin typeface="Times New Roman" pitchFamily="18" charset="0"/>
                <a:ea typeface="Calibri" pitchFamily="34" charset="0"/>
                <a:cs typeface="Times New Roman" pitchFamily="18" charset="0"/>
              </a:rPr>
              <a:t>EVLENME İZNİ </a:t>
            </a:r>
            <a:r>
              <a:rPr lang="tr-TR" sz="1400" b="1" dirty="0" smtClean="0">
                <a:solidFill>
                  <a:srgbClr val="FF0000"/>
                </a:solidFill>
                <a:latin typeface="Times New Roman" pitchFamily="18" charset="0"/>
                <a:ea typeface="Calibri" pitchFamily="34" charset="0"/>
                <a:cs typeface="Times New Roman" pitchFamily="18" charset="0"/>
              </a:rPr>
              <a:t>5 GÜN</a:t>
            </a:r>
          </a:p>
          <a:p>
            <a:pPr algn="just" eaLnBrk="0" fontAlgn="base" hangingPunct="0">
              <a:spcBef>
                <a:spcPct val="0"/>
              </a:spcBef>
              <a:spcAft>
                <a:spcPct val="0"/>
              </a:spcAft>
              <a:tabLst>
                <a:tab pos="3743325" algn="l"/>
              </a:tabLst>
            </a:pPr>
            <a:r>
              <a:rPr lang="tr-TR" sz="1400" dirty="0" smtClean="0">
                <a:latin typeface="Times New Roman" pitchFamily="18" charset="0"/>
                <a:cs typeface="Times New Roman" pitchFamily="18" charset="0"/>
              </a:rPr>
              <a:t>Evlenen işçiye 5 gün izin verilir.</a:t>
            </a:r>
          </a:p>
          <a:p>
            <a:pPr algn="just" eaLnBrk="0" fontAlgn="base" hangingPunct="0">
              <a:spcBef>
                <a:spcPct val="0"/>
              </a:spcBef>
              <a:spcAft>
                <a:spcPct val="0"/>
              </a:spcAft>
              <a:tabLst>
                <a:tab pos="3743325" algn="l"/>
              </a:tabLst>
            </a:pPr>
            <a:r>
              <a:rPr lang="tr-TR" sz="1400" dirty="0" smtClean="0">
                <a:latin typeface="Times New Roman" pitchFamily="18" charset="0"/>
                <a:cs typeface="Times New Roman" pitchFamily="18" charset="0"/>
              </a:rPr>
              <a:t>Çocuğunun % 70 engeli ve süreğen hastalığı bulunması halinde 10 gün ücretli mazeret izni verilir. Tüm işçilerin yıl içinde 45 gün mazeret izni hakkı kurum uygunluğu halinde verilir.</a:t>
            </a:r>
            <a:endParaRPr lang="tr-TR" sz="1400" dirty="0">
              <a:latin typeface="Times New Roman" pitchFamily="18" charset="0"/>
              <a:cs typeface="Times New Roman" pitchFamily="18" charset="0"/>
            </a:endParaRPr>
          </a:p>
          <a:p>
            <a:pPr algn="just" eaLnBrk="0" fontAlgn="base" hangingPunct="0">
              <a:spcBef>
                <a:spcPct val="0"/>
              </a:spcBef>
              <a:spcAft>
                <a:spcPct val="0"/>
              </a:spcAft>
              <a:tabLst>
                <a:tab pos="3743325" algn="l"/>
              </a:tabLst>
            </a:pPr>
            <a:r>
              <a:rPr lang="tr-TR" dirty="0" smtClean="0">
                <a:solidFill>
                  <a:srgbClr val="FF0000"/>
                </a:solidFill>
                <a:latin typeface="Times New Roman" pitchFamily="18" charset="0"/>
                <a:ea typeface="Calibri" pitchFamily="34" charset="0"/>
                <a:cs typeface="Times New Roman" pitchFamily="18" charset="0"/>
              </a:rPr>
              <a:t>  </a:t>
            </a:r>
            <a:r>
              <a:rPr lang="tr-TR" sz="1100" b="1" dirty="0" smtClean="0">
                <a:latin typeface="Times New Roman" pitchFamily="18" charset="0"/>
                <a:ea typeface="Calibri" pitchFamily="34" charset="0"/>
                <a:cs typeface="Times New Roman" pitchFamily="18" charset="0"/>
              </a:rPr>
              <a:t> </a:t>
            </a:r>
            <a:endParaRPr lang="tr-TR" sz="1100" dirty="0">
              <a:latin typeface="Times New Roman" pitchFamily="18" charset="0"/>
              <a:cs typeface="Times New Roman" pitchFamily="18" charset="0"/>
            </a:endParaRPr>
          </a:p>
          <a:p>
            <a:pPr algn="just" eaLnBrk="0" fontAlgn="base" hangingPunct="0">
              <a:spcBef>
                <a:spcPct val="0"/>
              </a:spcBef>
              <a:spcAft>
                <a:spcPct val="0"/>
              </a:spcAft>
              <a:tabLst>
                <a:tab pos="3743325" algn="l"/>
              </a:tabLst>
            </a:pPr>
            <a:endParaRPr lang="tr-TR" sz="1100" dirty="0">
              <a:latin typeface="Times New Roman" pitchFamily="18" charset="0"/>
              <a:cs typeface="Times New Roman" pitchFamily="18" charset="0"/>
            </a:endParaRPr>
          </a:p>
          <a:p>
            <a:pPr eaLnBrk="0" fontAlgn="base" hangingPunct="0">
              <a:spcBef>
                <a:spcPct val="0"/>
              </a:spcBef>
              <a:spcAft>
                <a:spcPct val="0"/>
              </a:spcAft>
              <a:tabLst>
                <a:tab pos="3743325" algn="l"/>
              </a:tabLst>
            </a:pPr>
            <a:endParaRPr lang="tr-TR" sz="1200" dirty="0">
              <a:latin typeface="Times New Roman" pitchFamily="18" charset="0"/>
              <a:cs typeface="Times New Roman" pitchFamily="18" charset="0"/>
            </a:endParaRPr>
          </a:p>
        </p:txBody>
      </p:sp>
    </p:spTree>
    <p:extLst>
      <p:ext uri="{BB962C8B-B14F-4D97-AF65-F5344CB8AC3E}">
        <p14:creationId xmlns:p14="http://schemas.microsoft.com/office/powerpoint/2010/main" val="3181015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p:nvPr/>
        </p:nvPicPr>
        <p:blipFill rotWithShape="1">
          <a:blip r:embed="rId2"/>
          <a:srcRect l="14810" t="27857" r="50360" b="17394"/>
          <a:stretch/>
        </p:blipFill>
        <p:spPr bwMode="auto">
          <a:xfrm>
            <a:off x="620688" y="269480"/>
            <a:ext cx="1099773" cy="1030315"/>
          </a:xfrm>
          <a:prstGeom prst="rect">
            <a:avLst/>
          </a:prstGeom>
          <a:ln>
            <a:noFill/>
          </a:ln>
          <a:extLst>
            <a:ext uri="{53640926-AAD7-44D8-BBD7-CCE9431645EC}">
              <a14:shadowObscured xmlns:a14="http://schemas.microsoft.com/office/drawing/2010/main"/>
            </a:ext>
          </a:extLst>
        </p:spPr>
      </p:pic>
      <p:pic>
        <p:nvPicPr>
          <p:cNvPr id="3" name="Resim 2"/>
          <p:cNvPicPr/>
          <p:nvPr/>
        </p:nvPicPr>
        <p:blipFill rotWithShape="1">
          <a:blip r:embed="rId3"/>
          <a:srcRect l="14960" t="27847" r="49938" b="18426"/>
          <a:stretch/>
        </p:blipFill>
        <p:spPr bwMode="auto">
          <a:xfrm>
            <a:off x="5229200" y="215687"/>
            <a:ext cx="1152740" cy="1137900"/>
          </a:xfrm>
          <a:prstGeom prst="rect">
            <a:avLst/>
          </a:prstGeom>
          <a:ln>
            <a:noFill/>
          </a:ln>
          <a:extLst>
            <a:ext uri="{53640926-AAD7-44D8-BBD7-CCE9431645EC}">
              <a14:shadowObscured xmlns:a14="http://schemas.microsoft.com/office/drawing/2010/main"/>
            </a:ext>
          </a:extLst>
        </p:spPr>
      </p:pic>
      <p:sp>
        <p:nvSpPr>
          <p:cNvPr id="4" name="Rectangle 1"/>
          <p:cNvSpPr>
            <a:spLocks noChangeArrowheads="1"/>
          </p:cNvSpPr>
          <p:nvPr/>
        </p:nvSpPr>
        <p:spPr bwMode="auto">
          <a:xfrm>
            <a:off x="476672" y="1749806"/>
            <a:ext cx="6264696" cy="67249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tabLst>
                <a:tab pos="3743325" algn="l"/>
              </a:tabLst>
            </a:pPr>
            <a:r>
              <a:rPr lang="tr-TR" sz="1200" dirty="0">
                <a:latin typeface="Times New Roman" pitchFamily="18" charset="0"/>
                <a:ea typeface="Calibri" pitchFamily="34" charset="0"/>
                <a:cs typeface="Times New Roman" pitchFamily="18" charset="0"/>
              </a:rPr>
              <a:t>               </a:t>
            </a:r>
            <a:endParaRPr lang="tr-TR" sz="1400" b="1" dirty="0">
              <a:solidFill>
                <a:srgbClr val="FF0000"/>
              </a:solidFill>
              <a:latin typeface="Times New Roman" pitchFamily="18" charset="0"/>
              <a:ea typeface="Calibri" pitchFamily="34" charset="0"/>
              <a:cs typeface="Times New Roman" pitchFamily="18" charset="0"/>
            </a:endParaRPr>
          </a:p>
          <a:p>
            <a:pPr eaLnBrk="0" fontAlgn="base" hangingPunct="0">
              <a:spcBef>
                <a:spcPct val="0"/>
              </a:spcBef>
              <a:spcAft>
                <a:spcPct val="0"/>
              </a:spcAft>
              <a:tabLst>
                <a:tab pos="3743325" algn="l"/>
              </a:tabLst>
            </a:pPr>
            <a:r>
              <a:rPr lang="tr-TR" sz="1400" b="1" dirty="0" smtClean="0">
                <a:solidFill>
                  <a:srgbClr val="FF0000"/>
                </a:solidFill>
                <a:latin typeface="Times New Roman" pitchFamily="18" charset="0"/>
                <a:ea typeface="Calibri" pitchFamily="34" charset="0"/>
                <a:cs typeface="Times New Roman" pitchFamily="18" charset="0"/>
              </a:rPr>
              <a:t>ADAM/AY VİZELİ SÖZLEŞMELİ  İŞÇİ ÇALIŞANLAR İÇİN</a:t>
            </a:r>
          </a:p>
          <a:p>
            <a:pPr eaLnBrk="0" fontAlgn="base" hangingPunct="0">
              <a:spcBef>
                <a:spcPct val="0"/>
              </a:spcBef>
              <a:spcAft>
                <a:spcPct val="0"/>
              </a:spcAft>
              <a:tabLst>
                <a:tab pos="3743325" algn="l"/>
              </a:tabLst>
            </a:pPr>
            <a:r>
              <a:rPr lang="tr-TR" sz="1400" b="1" dirty="0" smtClean="0">
                <a:solidFill>
                  <a:srgbClr val="FF0000"/>
                </a:solidFill>
                <a:latin typeface="Times New Roman" pitchFamily="18" charset="0"/>
                <a:ea typeface="Calibri" pitchFamily="34" charset="0"/>
                <a:cs typeface="Times New Roman" pitchFamily="18" charset="0"/>
              </a:rPr>
              <a:t>YILLIK </a:t>
            </a:r>
            <a:r>
              <a:rPr lang="tr-TR" sz="1400" b="1" dirty="0">
                <a:solidFill>
                  <a:srgbClr val="FF0000"/>
                </a:solidFill>
                <a:latin typeface="Times New Roman" pitchFamily="18" charset="0"/>
                <a:ea typeface="Calibri" pitchFamily="34" charset="0"/>
                <a:cs typeface="Times New Roman" pitchFamily="18" charset="0"/>
              </a:rPr>
              <a:t>İZİN </a:t>
            </a:r>
            <a:endParaRPr lang="tr-TR" sz="1400" dirty="0">
              <a:solidFill>
                <a:srgbClr val="FF0000"/>
              </a:solidFill>
              <a:latin typeface="Times New Roman" pitchFamily="18" charset="0"/>
              <a:cs typeface="Times New Roman" pitchFamily="18" charset="0"/>
            </a:endParaRPr>
          </a:p>
          <a:p>
            <a:pPr eaLnBrk="0" fontAlgn="base" hangingPunct="0">
              <a:spcBef>
                <a:spcPct val="0"/>
              </a:spcBef>
              <a:spcAft>
                <a:spcPct val="0"/>
              </a:spcAft>
              <a:tabLst>
                <a:tab pos="3743325" algn="l"/>
              </a:tabLst>
            </a:pPr>
            <a:r>
              <a:rPr lang="tr-TR" sz="1400" dirty="0" smtClean="0">
                <a:solidFill>
                  <a:srgbClr val="000000"/>
                </a:solidFill>
                <a:latin typeface="Times New Roman" pitchFamily="18" charset="0"/>
                <a:ea typeface="Calibri" pitchFamily="34" charset="0"/>
                <a:cs typeface="Times New Roman" pitchFamily="18" charset="0"/>
              </a:rPr>
              <a:t>1yıldan 5 </a:t>
            </a:r>
            <a:r>
              <a:rPr lang="tr-TR" sz="1400" dirty="0">
                <a:solidFill>
                  <a:srgbClr val="000000"/>
                </a:solidFill>
                <a:latin typeface="Times New Roman" pitchFamily="18" charset="0"/>
                <a:ea typeface="Calibri" pitchFamily="34" charset="0"/>
                <a:cs typeface="Times New Roman" pitchFamily="18" charset="0"/>
              </a:rPr>
              <a:t>yıla kadar Hizmeti olana =   </a:t>
            </a:r>
            <a:r>
              <a:rPr lang="tr-TR" sz="1400" dirty="0" smtClean="0">
                <a:solidFill>
                  <a:srgbClr val="000000"/>
                </a:solidFill>
                <a:latin typeface="Times New Roman" pitchFamily="18" charset="0"/>
                <a:ea typeface="Calibri" pitchFamily="34" charset="0"/>
                <a:cs typeface="Times New Roman" pitchFamily="18" charset="0"/>
              </a:rPr>
              <a:t>15 iş günü </a:t>
            </a:r>
            <a:r>
              <a:rPr lang="tr-TR" sz="1400" dirty="0">
                <a:solidFill>
                  <a:srgbClr val="000000"/>
                </a:solidFill>
                <a:latin typeface="Times New Roman" pitchFamily="18" charset="0"/>
                <a:ea typeface="Calibri" pitchFamily="34" charset="0"/>
                <a:cs typeface="Times New Roman" pitchFamily="18" charset="0"/>
              </a:rPr>
              <a:t>yıllık izin</a:t>
            </a:r>
            <a:r>
              <a:rPr lang="tr-TR" sz="1400" dirty="0" smtClean="0">
                <a:solidFill>
                  <a:srgbClr val="000000"/>
                </a:solidFill>
                <a:latin typeface="Times New Roman" pitchFamily="18" charset="0"/>
                <a:ea typeface="Calibri" pitchFamily="34" charset="0"/>
                <a:cs typeface="Times New Roman" pitchFamily="18" charset="0"/>
              </a:rPr>
              <a:t>.</a:t>
            </a:r>
          </a:p>
          <a:p>
            <a:pPr eaLnBrk="0" fontAlgn="base" hangingPunct="0">
              <a:spcBef>
                <a:spcPct val="0"/>
              </a:spcBef>
              <a:spcAft>
                <a:spcPct val="0"/>
              </a:spcAft>
              <a:tabLst>
                <a:tab pos="3743325" algn="l"/>
              </a:tabLst>
            </a:pPr>
            <a:r>
              <a:rPr lang="tr-TR" sz="1400" dirty="0" smtClean="0">
                <a:solidFill>
                  <a:srgbClr val="000000"/>
                </a:solidFill>
                <a:latin typeface="Times New Roman" pitchFamily="18" charset="0"/>
                <a:cs typeface="Times New Roman" pitchFamily="18" charset="0"/>
              </a:rPr>
              <a:t>6 yıl – 15 yıl arası 20 iş günü</a:t>
            </a:r>
            <a:endParaRPr lang="tr-TR" sz="1400" dirty="0">
              <a:latin typeface="Times New Roman" pitchFamily="18" charset="0"/>
              <a:cs typeface="Times New Roman" pitchFamily="18" charset="0"/>
            </a:endParaRPr>
          </a:p>
          <a:p>
            <a:pPr eaLnBrk="0" fontAlgn="base" hangingPunct="0">
              <a:spcBef>
                <a:spcPct val="0"/>
              </a:spcBef>
              <a:spcAft>
                <a:spcPct val="0"/>
              </a:spcAft>
              <a:tabLst>
                <a:tab pos="3743325" algn="l"/>
              </a:tabLst>
            </a:pPr>
            <a:r>
              <a:rPr lang="tr-TR" sz="1400" dirty="0">
                <a:solidFill>
                  <a:srgbClr val="000000"/>
                </a:solidFill>
                <a:latin typeface="Times New Roman" pitchFamily="18" charset="0"/>
                <a:ea typeface="Calibri" pitchFamily="34" charset="0"/>
                <a:cs typeface="Times New Roman" pitchFamily="18" charset="0"/>
              </a:rPr>
              <a:t> </a:t>
            </a:r>
            <a:r>
              <a:rPr lang="tr-TR" sz="1400" dirty="0" smtClean="0">
                <a:solidFill>
                  <a:srgbClr val="000000"/>
                </a:solidFill>
                <a:latin typeface="Times New Roman" pitchFamily="18" charset="0"/>
                <a:ea typeface="Calibri" pitchFamily="34" charset="0"/>
                <a:cs typeface="Times New Roman" pitchFamily="18" charset="0"/>
              </a:rPr>
              <a:t>15 </a:t>
            </a:r>
            <a:r>
              <a:rPr lang="tr-TR" sz="1400" dirty="0">
                <a:solidFill>
                  <a:srgbClr val="000000"/>
                </a:solidFill>
                <a:latin typeface="Times New Roman" pitchFamily="18" charset="0"/>
                <a:ea typeface="Calibri" pitchFamily="34" charset="0"/>
                <a:cs typeface="Times New Roman" pitchFamily="18" charset="0"/>
              </a:rPr>
              <a:t>yıl ve üstü hizmeti olana  = </a:t>
            </a:r>
            <a:r>
              <a:rPr lang="tr-TR" sz="1400" dirty="0" smtClean="0">
                <a:solidFill>
                  <a:srgbClr val="000000"/>
                </a:solidFill>
                <a:latin typeface="Times New Roman" pitchFamily="18" charset="0"/>
                <a:ea typeface="Calibri" pitchFamily="34" charset="0"/>
                <a:cs typeface="Times New Roman" pitchFamily="18" charset="0"/>
              </a:rPr>
              <a:t>26 iş günü </a:t>
            </a:r>
            <a:r>
              <a:rPr lang="tr-TR" sz="1400" dirty="0">
                <a:solidFill>
                  <a:srgbClr val="000000"/>
                </a:solidFill>
                <a:latin typeface="Times New Roman" pitchFamily="18" charset="0"/>
                <a:ea typeface="Calibri" pitchFamily="34" charset="0"/>
                <a:cs typeface="Times New Roman" pitchFamily="18" charset="0"/>
              </a:rPr>
              <a:t>yıllık izin.</a:t>
            </a:r>
            <a:endParaRPr lang="tr-TR" sz="1400" dirty="0">
              <a:latin typeface="Times New Roman" pitchFamily="18" charset="0"/>
              <a:cs typeface="Times New Roman" pitchFamily="18" charset="0"/>
            </a:endParaRPr>
          </a:p>
          <a:p>
            <a:pPr algn="just" eaLnBrk="0" fontAlgn="base" hangingPunct="0">
              <a:spcBef>
                <a:spcPct val="0"/>
              </a:spcBef>
              <a:spcAft>
                <a:spcPct val="0"/>
              </a:spcAft>
              <a:tabLst>
                <a:tab pos="3743325" algn="l"/>
              </a:tabLst>
            </a:pPr>
            <a:r>
              <a:rPr lang="tr-TR" sz="1400" b="1" dirty="0">
                <a:solidFill>
                  <a:srgbClr val="FF0000"/>
                </a:solidFill>
                <a:latin typeface="Times New Roman" pitchFamily="18" charset="0"/>
                <a:ea typeface="Calibri" pitchFamily="34" charset="0"/>
                <a:cs typeface="Times New Roman" pitchFamily="18" charset="0"/>
              </a:rPr>
              <a:t>DOĞUM </a:t>
            </a:r>
            <a:r>
              <a:rPr lang="tr-TR" sz="1400" b="1" dirty="0" smtClean="0">
                <a:solidFill>
                  <a:srgbClr val="FF0000"/>
                </a:solidFill>
                <a:latin typeface="Times New Roman" pitchFamily="18" charset="0"/>
                <a:ea typeface="Calibri" pitchFamily="34" charset="0"/>
                <a:cs typeface="Times New Roman" pitchFamily="18" charset="0"/>
              </a:rPr>
              <a:t>İZNİ </a:t>
            </a:r>
            <a:endParaRPr lang="tr-TR" sz="1400" dirty="0">
              <a:solidFill>
                <a:srgbClr val="FF0000"/>
              </a:solidFill>
              <a:latin typeface="Times New Roman" pitchFamily="18" charset="0"/>
              <a:cs typeface="Times New Roman" pitchFamily="18" charset="0"/>
            </a:endParaRPr>
          </a:p>
          <a:p>
            <a:pPr algn="just" eaLnBrk="0" fontAlgn="base" hangingPunct="0">
              <a:spcBef>
                <a:spcPct val="0"/>
              </a:spcBef>
              <a:spcAft>
                <a:spcPct val="0"/>
              </a:spcAft>
              <a:tabLst>
                <a:tab pos="3743325" algn="l"/>
              </a:tabLst>
            </a:pPr>
            <a:r>
              <a:rPr lang="tr-TR" sz="1400" dirty="0">
                <a:latin typeface="Times New Roman" pitchFamily="18" charset="0"/>
                <a:ea typeface="Calibri" pitchFamily="34" charset="0"/>
                <a:cs typeface="Times New Roman" pitchFamily="18" charset="0"/>
              </a:rPr>
              <a:t>Personeller, doğum öncesi 8 doğum sonrası 8 haftalık izine sahiptir. Çoğul gebelik halinde 2 hafta </a:t>
            </a:r>
            <a:r>
              <a:rPr lang="tr-TR" sz="1400" dirty="0" smtClean="0">
                <a:latin typeface="Times New Roman" pitchFamily="18" charset="0"/>
                <a:ea typeface="Calibri" pitchFamily="34" charset="0"/>
                <a:cs typeface="Times New Roman" pitchFamily="18" charset="0"/>
              </a:rPr>
              <a:t>süre doğum sonrası  </a:t>
            </a:r>
            <a:r>
              <a:rPr lang="tr-TR" sz="1400" dirty="0">
                <a:latin typeface="Times New Roman" pitchFamily="18" charset="0"/>
                <a:ea typeface="Calibri" pitchFamily="34" charset="0"/>
                <a:cs typeface="Times New Roman" pitchFamily="18" charset="0"/>
              </a:rPr>
              <a:t>iznine eklenir. </a:t>
            </a:r>
            <a:endParaRPr lang="tr-TR" sz="1400" dirty="0">
              <a:latin typeface="Times New Roman" pitchFamily="18" charset="0"/>
              <a:cs typeface="Times New Roman" pitchFamily="18" charset="0"/>
            </a:endParaRPr>
          </a:p>
          <a:p>
            <a:pPr algn="just" eaLnBrk="0" fontAlgn="base" hangingPunct="0">
              <a:spcBef>
                <a:spcPct val="0"/>
              </a:spcBef>
              <a:spcAft>
                <a:spcPct val="0"/>
              </a:spcAft>
              <a:tabLst>
                <a:tab pos="3743325" algn="l"/>
              </a:tabLst>
            </a:pPr>
            <a:r>
              <a:rPr lang="tr-TR" sz="1400" dirty="0">
                <a:latin typeface="Times New Roman" pitchFamily="18" charset="0"/>
                <a:ea typeface="Calibri" pitchFamily="34" charset="0"/>
                <a:cs typeface="Times New Roman" pitchFamily="18" charset="0"/>
              </a:rPr>
              <a:t>Doğumun erken olması halinde kullanılamayan süre doğum sonrasına süresine eklenir. </a:t>
            </a:r>
            <a:endParaRPr lang="tr-TR" sz="1400" dirty="0">
              <a:latin typeface="Times New Roman" pitchFamily="18" charset="0"/>
              <a:cs typeface="Times New Roman" pitchFamily="18" charset="0"/>
            </a:endParaRPr>
          </a:p>
          <a:p>
            <a:pPr algn="just" eaLnBrk="0" fontAlgn="base" hangingPunct="0">
              <a:spcBef>
                <a:spcPct val="0"/>
              </a:spcBef>
              <a:spcAft>
                <a:spcPct val="0"/>
              </a:spcAft>
              <a:tabLst>
                <a:tab pos="3743325" algn="l"/>
              </a:tabLst>
            </a:pPr>
            <a:r>
              <a:rPr lang="tr-TR" sz="1400" b="1" dirty="0" smtClean="0">
                <a:solidFill>
                  <a:srgbClr val="FF0000"/>
                </a:solidFill>
                <a:latin typeface="Times New Roman" pitchFamily="18" charset="0"/>
                <a:ea typeface="Calibri" pitchFamily="34" charset="0"/>
                <a:cs typeface="Times New Roman" pitchFamily="18" charset="0"/>
              </a:rPr>
              <a:t>SÜT İZNİ </a:t>
            </a:r>
            <a:endParaRPr lang="tr-TR" sz="1400" dirty="0">
              <a:solidFill>
                <a:srgbClr val="FF0000"/>
              </a:solidFill>
              <a:latin typeface="Times New Roman" pitchFamily="18" charset="0"/>
              <a:cs typeface="Times New Roman" pitchFamily="18" charset="0"/>
            </a:endParaRPr>
          </a:p>
          <a:p>
            <a:pPr algn="just" eaLnBrk="0" fontAlgn="base" hangingPunct="0">
              <a:spcBef>
                <a:spcPct val="0"/>
              </a:spcBef>
              <a:spcAft>
                <a:spcPct val="0"/>
              </a:spcAft>
              <a:tabLst>
                <a:tab pos="3743325" algn="l"/>
              </a:tabLst>
            </a:pPr>
            <a:r>
              <a:rPr lang="tr-TR" sz="1400" dirty="0">
                <a:latin typeface="Times New Roman" pitchFamily="18" charset="0"/>
                <a:ea typeface="Calibri" pitchFamily="34" charset="0"/>
                <a:cs typeface="Times New Roman" pitchFamily="18" charset="0"/>
              </a:rPr>
              <a:t>Kadın </a:t>
            </a:r>
            <a:r>
              <a:rPr lang="tr-TR" sz="1400" dirty="0" smtClean="0">
                <a:latin typeface="Times New Roman" pitchFamily="18" charset="0"/>
                <a:ea typeface="Calibri" pitchFamily="34" charset="0"/>
                <a:cs typeface="Times New Roman" pitchFamily="18" charset="0"/>
              </a:rPr>
              <a:t>işçiye doğumdan  itibaren çocuk bir yaşına girinceye kadar  günlük 1,5 saat süt izni verilir ve çocuk ilköğretim çağına başladığı güne kadar işçinin talebi halinde kısmi zamanlı çalışma verilir.</a:t>
            </a:r>
          </a:p>
          <a:p>
            <a:pPr algn="just" eaLnBrk="0" fontAlgn="base" hangingPunct="0">
              <a:spcBef>
                <a:spcPct val="0"/>
              </a:spcBef>
              <a:spcAft>
                <a:spcPct val="0"/>
              </a:spcAft>
              <a:tabLst>
                <a:tab pos="3743325" algn="l"/>
              </a:tabLst>
            </a:pPr>
            <a:endParaRPr lang="tr-TR" sz="1400" dirty="0">
              <a:latin typeface="Times New Roman" pitchFamily="18" charset="0"/>
              <a:cs typeface="Times New Roman" pitchFamily="18" charset="0"/>
            </a:endParaRPr>
          </a:p>
          <a:p>
            <a:pPr algn="just" eaLnBrk="0" fontAlgn="base" hangingPunct="0">
              <a:spcBef>
                <a:spcPct val="0"/>
              </a:spcBef>
              <a:spcAft>
                <a:spcPct val="0"/>
              </a:spcAft>
              <a:tabLst>
                <a:tab pos="3743325" algn="l"/>
              </a:tabLst>
            </a:pPr>
            <a:r>
              <a:rPr lang="tr-TR" sz="1400" b="1" dirty="0" smtClean="0">
                <a:solidFill>
                  <a:srgbClr val="FF0000"/>
                </a:solidFill>
                <a:latin typeface="Times New Roman" pitchFamily="18" charset="0"/>
                <a:ea typeface="Calibri" pitchFamily="34" charset="0"/>
                <a:cs typeface="Times New Roman" pitchFamily="18" charset="0"/>
              </a:rPr>
              <a:t>ÖLÜM </a:t>
            </a:r>
            <a:r>
              <a:rPr lang="tr-TR" sz="1400" b="1" dirty="0">
                <a:solidFill>
                  <a:srgbClr val="FF0000"/>
                </a:solidFill>
                <a:latin typeface="Times New Roman" pitchFamily="18" charset="0"/>
                <a:ea typeface="Calibri" pitchFamily="34" charset="0"/>
                <a:cs typeface="Times New Roman" pitchFamily="18" charset="0"/>
              </a:rPr>
              <a:t>İZNİ</a:t>
            </a:r>
            <a:endParaRPr lang="tr-TR" sz="1400" dirty="0">
              <a:solidFill>
                <a:srgbClr val="FF0000"/>
              </a:solidFill>
              <a:latin typeface="Times New Roman" pitchFamily="18" charset="0"/>
              <a:cs typeface="Times New Roman" pitchFamily="18" charset="0"/>
            </a:endParaRPr>
          </a:p>
          <a:p>
            <a:pPr algn="just" eaLnBrk="0" fontAlgn="base" hangingPunct="0">
              <a:spcBef>
                <a:spcPct val="0"/>
              </a:spcBef>
              <a:spcAft>
                <a:spcPct val="0"/>
              </a:spcAft>
              <a:tabLst>
                <a:tab pos="3743325" algn="l"/>
              </a:tabLst>
            </a:pPr>
            <a:r>
              <a:rPr lang="tr-TR" sz="1400" dirty="0" smtClean="0">
                <a:latin typeface="Times New Roman" pitchFamily="18" charset="0"/>
                <a:ea typeface="Calibri" pitchFamily="34" charset="0"/>
                <a:cs typeface="Times New Roman" pitchFamily="18" charset="0"/>
              </a:rPr>
              <a:t>İşçinin eşinin, </a:t>
            </a:r>
            <a:r>
              <a:rPr lang="tr-TR" sz="1400" dirty="0" err="1" smtClean="0">
                <a:latin typeface="Times New Roman" pitchFamily="18" charset="0"/>
                <a:ea typeface="Calibri" pitchFamily="34" charset="0"/>
                <a:cs typeface="Times New Roman" pitchFamily="18" charset="0"/>
              </a:rPr>
              <a:t>çocukları,anne</a:t>
            </a:r>
            <a:r>
              <a:rPr lang="tr-TR" sz="1400" dirty="0">
                <a:latin typeface="Times New Roman" pitchFamily="18" charset="0"/>
                <a:ea typeface="Calibri" pitchFamily="34" charset="0"/>
                <a:cs typeface="Times New Roman" pitchFamily="18" charset="0"/>
              </a:rPr>
              <a:t>,</a:t>
            </a:r>
            <a:r>
              <a:rPr lang="tr-TR" sz="1400" dirty="0" smtClean="0">
                <a:latin typeface="Times New Roman" pitchFamily="18" charset="0"/>
                <a:ea typeface="Calibri" pitchFamily="34" charset="0"/>
                <a:cs typeface="Times New Roman" pitchFamily="18" charset="0"/>
              </a:rPr>
              <a:t> babası ve kardeşlerinin ölümünde 10 gün, işçinin eşinin anne baba veya kardeşlerinin ölümü durumunda 10 gün ölüm izni verilir.</a:t>
            </a:r>
          </a:p>
          <a:p>
            <a:pPr algn="just" eaLnBrk="0" fontAlgn="base" hangingPunct="0">
              <a:spcBef>
                <a:spcPct val="0"/>
              </a:spcBef>
              <a:spcAft>
                <a:spcPct val="0"/>
              </a:spcAft>
              <a:tabLst>
                <a:tab pos="3743325" algn="l"/>
              </a:tabLst>
            </a:pPr>
            <a:r>
              <a:rPr lang="tr-TR" sz="1400" dirty="0" smtClean="0">
                <a:latin typeface="Times New Roman" pitchFamily="18" charset="0"/>
                <a:ea typeface="Calibri" pitchFamily="34" charset="0"/>
                <a:cs typeface="Times New Roman" pitchFamily="18" charset="0"/>
              </a:rPr>
              <a:t> </a:t>
            </a:r>
            <a:endParaRPr lang="tr-TR" sz="1400" dirty="0">
              <a:latin typeface="Times New Roman" pitchFamily="18" charset="0"/>
              <a:cs typeface="Times New Roman" pitchFamily="18" charset="0"/>
            </a:endParaRPr>
          </a:p>
          <a:p>
            <a:pPr algn="just" eaLnBrk="0" fontAlgn="base" hangingPunct="0">
              <a:spcBef>
                <a:spcPct val="0"/>
              </a:spcBef>
              <a:spcAft>
                <a:spcPct val="0"/>
              </a:spcAft>
              <a:tabLst>
                <a:tab pos="3743325" algn="l"/>
              </a:tabLst>
            </a:pPr>
            <a:r>
              <a:rPr lang="tr-TR" sz="1400" b="1" dirty="0">
                <a:solidFill>
                  <a:srgbClr val="FF0000"/>
                </a:solidFill>
                <a:latin typeface="Times New Roman" pitchFamily="18" charset="0"/>
                <a:ea typeface="Calibri" pitchFamily="34" charset="0"/>
                <a:cs typeface="Times New Roman" pitchFamily="18" charset="0"/>
              </a:rPr>
              <a:t>BABALIK İZNİ 5</a:t>
            </a:r>
            <a:r>
              <a:rPr lang="tr-TR" sz="1400" b="1" dirty="0" smtClean="0">
                <a:solidFill>
                  <a:srgbClr val="FF0000"/>
                </a:solidFill>
                <a:latin typeface="Times New Roman" pitchFamily="18" charset="0"/>
                <a:ea typeface="Calibri" pitchFamily="34" charset="0"/>
                <a:cs typeface="Times New Roman" pitchFamily="18" charset="0"/>
              </a:rPr>
              <a:t> </a:t>
            </a:r>
            <a:r>
              <a:rPr lang="tr-TR" sz="1400" b="1" dirty="0">
                <a:solidFill>
                  <a:srgbClr val="FF0000"/>
                </a:solidFill>
                <a:latin typeface="Times New Roman" pitchFamily="18" charset="0"/>
                <a:ea typeface="Calibri" pitchFamily="34" charset="0"/>
                <a:cs typeface="Times New Roman" pitchFamily="18" charset="0"/>
              </a:rPr>
              <a:t>GÜN   </a:t>
            </a:r>
            <a:endParaRPr lang="tr-TR" sz="1400" dirty="0">
              <a:solidFill>
                <a:srgbClr val="FF0000"/>
              </a:solidFill>
              <a:latin typeface="Times New Roman" pitchFamily="18" charset="0"/>
              <a:cs typeface="Times New Roman" pitchFamily="18" charset="0"/>
            </a:endParaRPr>
          </a:p>
          <a:p>
            <a:pPr algn="just" eaLnBrk="0" fontAlgn="base" hangingPunct="0">
              <a:spcBef>
                <a:spcPct val="0"/>
              </a:spcBef>
              <a:spcAft>
                <a:spcPct val="0"/>
              </a:spcAft>
              <a:tabLst>
                <a:tab pos="3743325" algn="l"/>
              </a:tabLst>
            </a:pPr>
            <a:r>
              <a:rPr lang="tr-TR" sz="1400" dirty="0">
                <a:latin typeface="Times New Roman" pitchFamily="18" charset="0"/>
                <a:ea typeface="Calibri" pitchFamily="34" charset="0"/>
                <a:cs typeface="Times New Roman" pitchFamily="18" charset="0"/>
              </a:rPr>
              <a:t>Eşi Doğum yapan Babaya verilir.</a:t>
            </a:r>
            <a:endParaRPr lang="tr-TR" sz="1400" dirty="0">
              <a:latin typeface="Times New Roman" pitchFamily="18" charset="0"/>
              <a:cs typeface="Times New Roman" pitchFamily="18" charset="0"/>
            </a:endParaRPr>
          </a:p>
          <a:p>
            <a:pPr algn="just" eaLnBrk="0" fontAlgn="base" hangingPunct="0">
              <a:spcBef>
                <a:spcPct val="0"/>
              </a:spcBef>
              <a:spcAft>
                <a:spcPct val="0"/>
              </a:spcAft>
              <a:tabLst>
                <a:tab pos="3743325" algn="l"/>
              </a:tabLst>
            </a:pPr>
            <a:r>
              <a:rPr lang="tr-TR" sz="1400" dirty="0">
                <a:latin typeface="Times New Roman" pitchFamily="18" charset="0"/>
                <a:ea typeface="Calibri" pitchFamily="34" charset="0"/>
                <a:cs typeface="Times New Roman" pitchFamily="18" charset="0"/>
              </a:rPr>
              <a:t> </a:t>
            </a:r>
            <a:endParaRPr lang="tr-TR" sz="1400" dirty="0">
              <a:solidFill>
                <a:srgbClr val="FF0000"/>
              </a:solidFill>
              <a:latin typeface="Times New Roman" pitchFamily="18" charset="0"/>
              <a:cs typeface="Times New Roman" pitchFamily="18" charset="0"/>
            </a:endParaRPr>
          </a:p>
          <a:p>
            <a:pPr algn="just" eaLnBrk="0" fontAlgn="base" hangingPunct="0">
              <a:spcBef>
                <a:spcPct val="0"/>
              </a:spcBef>
              <a:spcAft>
                <a:spcPct val="0"/>
              </a:spcAft>
              <a:tabLst>
                <a:tab pos="3743325" algn="l"/>
              </a:tabLst>
            </a:pPr>
            <a:r>
              <a:rPr lang="tr-TR" sz="1400" b="1" dirty="0">
                <a:solidFill>
                  <a:srgbClr val="FF0000"/>
                </a:solidFill>
                <a:latin typeface="Times New Roman" pitchFamily="18" charset="0"/>
                <a:ea typeface="Calibri" pitchFamily="34" charset="0"/>
                <a:cs typeface="Times New Roman" pitchFamily="18" charset="0"/>
              </a:rPr>
              <a:t>EVLENME İZNİ </a:t>
            </a:r>
            <a:r>
              <a:rPr lang="tr-TR" sz="1400" b="1" dirty="0" smtClean="0">
                <a:solidFill>
                  <a:srgbClr val="FF0000"/>
                </a:solidFill>
                <a:latin typeface="Times New Roman" pitchFamily="18" charset="0"/>
                <a:ea typeface="Calibri" pitchFamily="34" charset="0"/>
                <a:cs typeface="Times New Roman" pitchFamily="18" charset="0"/>
              </a:rPr>
              <a:t>10 GÜN </a:t>
            </a:r>
          </a:p>
          <a:p>
            <a:pPr algn="just" eaLnBrk="0" fontAlgn="base" hangingPunct="0">
              <a:spcBef>
                <a:spcPct val="0"/>
              </a:spcBef>
              <a:spcAft>
                <a:spcPct val="0"/>
              </a:spcAft>
              <a:tabLst>
                <a:tab pos="3743325" algn="l"/>
              </a:tabLst>
            </a:pPr>
            <a:r>
              <a:rPr lang="tr-TR" sz="1400" dirty="0" smtClean="0">
                <a:latin typeface="Times New Roman" pitchFamily="18" charset="0"/>
                <a:ea typeface="Calibri" pitchFamily="34" charset="0"/>
                <a:cs typeface="Times New Roman" pitchFamily="18" charset="0"/>
              </a:rPr>
              <a:t>İşçinin evlenmesi halinde 10 gün izin verilir.</a:t>
            </a:r>
          </a:p>
          <a:p>
            <a:pPr algn="just" eaLnBrk="0" fontAlgn="base" hangingPunct="0">
              <a:spcBef>
                <a:spcPct val="0"/>
              </a:spcBef>
              <a:spcAft>
                <a:spcPct val="0"/>
              </a:spcAft>
              <a:tabLst>
                <a:tab pos="3743325" algn="l"/>
              </a:tabLst>
            </a:pPr>
            <a:r>
              <a:rPr lang="tr-TR" sz="1400" dirty="0" smtClean="0">
                <a:latin typeface="Times New Roman" pitchFamily="18" charset="0"/>
                <a:cs typeface="Times New Roman" pitchFamily="18" charset="0"/>
              </a:rPr>
              <a:t>İşçinin zorunlu ihtiyaçlarını karşılamalarını </a:t>
            </a:r>
            <a:r>
              <a:rPr lang="tr-TR" sz="1400" dirty="0" err="1" smtClean="0">
                <a:latin typeface="Times New Roman" pitchFamily="18" charset="0"/>
                <a:cs typeface="Times New Roman" pitchFamily="18" charset="0"/>
              </a:rPr>
              <a:t>teminen</a:t>
            </a:r>
            <a:r>
              <a:rPr lang="tr-TR" sz="1400" dirty="0" smtClean="0">
                <a:latin typeface="Times New Roman" pitchFamily="18" charset="0"/>
                <a:cs typeface="Times New Roman" pitchFamily="18" charset="0"/>
              </a:rPr>
              <a:t> yılda 5 gün işverenin uygun bulması halinde ücretli mazeret izni verilir. İşverenin işçinin mazeretini kabul etmesi halinde 6 aya kadar ücretsiz izin verilebilir.</a:t>
            </a:r>
          </a:p>
          <a:p>
            <a:pPr algn="just" eaLnBrk="0" fontAlgn="base" hangingPunct="0">
              <a:spcBef>
                <a:spcPct val="0"/>
              </a:spcBef>
              <a:spcAft>
                <a:spcPct val="0"/>
              </a:spcAft>
              <a:tabLst>
                <a:tab pos="3743325" algn="l"/>
              </a:tabLst>
            </a:pPr>
            <a:r>
              <a:rPr lang="tr-TR" dirty="0" smtClean="0">
                <a:solidFill>
                  <a:srgbClr val="FF0000"/>
                </a:solidFill>
                <a:latin typeface="Times New Roman" pitchFamily="18" charset="0"/>
                <a:ea typeface="Calibri" pitchFamily="34" charset="0"/>
                <a:cs typeface="Times New Roman" pitchFamily="18" charset="0"/>
              </a:rPr>
              <a:t>  </a:t>
            </a:r>
            <a:r>
              <a:rPr lang="tr-TR" sz="1100" b="1" dirty="0" smtClean="0">
                <a:latin typeface="Times New Roman" pitchFamily="18" charset="0"/>
                <a:ea typeface="Calibri" pitchFamily="34" charset="0"/>
                <a:cs typeface="Times New Roman" pitchFamily="18" charset="0"/>
              </a:rPr>
              <a:t> </a:t>
            </a:r>
            <a:endParaRPr lang="tr-TR" sz="1100" dirty="0">
              <a:latin typeface="Times New Roman" pitchFamily="18" charset="0"/>
              <a:cs typeface="Times New Roman" pitchFamily="18" charset="0"/>
            </a:endParaRPr>
          </a:p>
          <a:p>
            <a:pPr algn="just" eaLnBrk="0" fontAlgn="base" hangingPunct="0">
              <a:spcBef>
                <a:spcPct val="0"/>
              </a:spcBef>
              <a:spcAft>
                <a:spcPct val="0"/>
              </a:spcAft>
              <a:tabLst>
                <a:tab pos="3743325" algn="l"/>
              </a:tabLst>
            </a:pPr>
            <a:endParaRPr lang="tr-TR" sz="1100" dirty="0">
              <a:latin typeface="Times New Roman" pitchFamily="18" charset="0"/>
              <a:cs typeface="Times New Roman" pitchFamily="18" charset="0"/>
            </a:endParaRPr>
          </a:p>
          <a:p>
            <a:pPr eaLnBrk="0" fontAlgn="base" hangingPunct="0">
              <a:spcBef>
                <a:spcPct val="0"/>
              </a:spcBef>
              <a:spcAft>
                <a:spcPct val="0"/>
              </a:spcAft>
              <a:tabLst>
                <a:tab pos="3743325" algn="l"/>
              </a:tabLst>
            </a:pPr>
            <a:endParaRPr lang="tr-TR" sz="1200" dirty="0">
              <a:latin typeface="Times New Roman" pitchFamily="18" charset="0"/>
              <a:cs typeface="Times New Roman" pitchFamily="18" charset="0"/>
            </a:endParaRPr>
          </a:p>
        </p:txBody>
      </p:sp>
    </p:spTree>
    <p:extLst>
      <p:ext uri="{BB962C8B-B14F-4D97-AF65-F5344CB8AC3E}">
        <p14:creationId xmlns:p14="http://schemas.microsoft.com/office/powerpoint/2010/main" val="27402208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332656" y="1282333"/>
            <a:ext cx="6408712" cy="66479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endParaRPr lang="tr-TR" sz="1200" b="1" dirty="0">
              <a:solidFill>
                <a:srgbClr val="FF0000"/>
              </a:solidFill>
              <a:latin typeface="Times New Roman" pitchFamily="18" charset="0"/>
              <a:ea typeface="Times New Roman" pitchFamily="18" charset="0"/>
              <a:cs typeface="Times New Roman" pitchFamily="18" charset="0"/>
            </a:endParaRPr>
          </a:p>
          <a:p>
            <a:pPr algn="just" fontAlgn="base">
              <a:lnSpc>
                <a:spcPct val="150000"/>
              </a:lnSpc>
              <a:spcBef>
                <a:spcPct val="0"/>
              </a:spcBef>
              <a:spcAft>
                <a:spcPct val="0"/>
              </a:spcAft>
            </a:pPr>
            <a:endParaRPr lang="tr-TR" sz="1200" b="1" dirty="0" smtClean="0">
              <a:solidFill>
                <a:srgbClr val="FF0000"/>
              </a:solidFill>
              <a:latin typeface="Times New Roman" pitchFamily="18" charset="0"/>
              <a:ea typeface="Times New Roman" pitchFamily="18" charset="0"/>
              <a:cs typeface="Times New Roman" pitchFamily="18" charset="0"/>
            </a:endParaRPr>
          </a:p>
          <a:p>
            <a:pPr algn="just" fontAlgn="base">
              <a:lnSpc>
                <a:spcPct val="150000"/>
              </a:lnSpc>
              <a:spcBef>
                <a:spcPct val="0"/>
              </a:spcBef>
              <a:spcAft>
                <a:spcPct val="0"/>
              </a:spcAft>
            </a:pPr>
            <a:r>
              <a:rPr lang="tr-TR" sz="1200" b="1" dirty="0" smtClean="0">
                <a:solidFill>
                  <a:srgbClr val="FF0000"/>
                </a:solidFill>
                <a:latin typeface="Times New Roman" pitchFamily="18" charset="0"/>
                <a:ea typeface="Times New Roman" pitchFamily="18" charset="0"/>
                <a:cs typeface="Times New Roman" pitchFamily="18" charset="0"/>
              </a:rPr>
              <a:t>8-İLETİŞİM</a:t>
            </a:r>
            <a:endParaRPr lang="tr-TR" sz="1200" dirty="0">
              <a:latin typeface="Times New Roman" pitchFamily="18" charset="0"/>
              <a:cs typeface="Times New Roman" pitchFamily="18" charset="0"/>
            </a:endParaRPr>
          </a:p>
          <a:p>
            <a:pPr algn="just" eaLnBrk="0" fontAlgn="base" hangingPunct="0">
              <a:lnSpc>
                <a:spcPct val="150000"/>
              </a:lnSpc>
              <a:spcBef>
                <a:spcPct val="0"/>
              </a:spcBef>
              <a:spcAft>
                <a:spcPct val="0"/>
              </a:spcAft>
              <a:buFontTx/>
              <a:buChar char="•"/>
            </a:pPr>
            <a:r>
              <a:rPr lang="tr-TR" sz="1400" b="1" dirty="0" smtClean="0">
                <a:solidFill>
                  <a:srgbClr val="000000"/>
                </a:solidFill>
                <a:latin typeface="Times New Roman" pitchFamily="18" charset="0"/>
                <a:cs typeface="Times New Roman" pitchFamily="18" charset="0"/>
              </a:rPr>
              <a:t>Üniversite </a:t>
            </a:r>
            <a:r>
              <a:rPr lang="tr-TR" sz="1400" b="1" dirty="0">
                <a:solidFill>
                  <a:srgbClr val="000000"/>
                </a:solidFill>
                <a:latin typeface="Times New Roman" pitchFamily="18" charset="0"/>
                <a:cs typeface="Times New Roman" pitchFamily="18" charset="0"/>
              </a:rPr>
              <a:t>dışından Hastane arandığı zaman;</a:t>
            </a:r>
            <a:r>
              <a:rPr lang="tr-TR" sz="1400" dirty="0">
                <a:solidFill>
                  <a:srgbClr val="000000"/>
                </a:solidFill>
                <a:latin typeface="Times New Roman" pitchFamily="18" charset="0"/>
                <a:cs typeface="Times New Roman" pitchFamily="18" charset="0"/>
              </a:rPr>
              <a:t> Numaranın başına 258 eklenerek tuşlanmalıdır.</a:t>
            </a:r>
            <a:endParaRPr lang="tr-TR" sz="1400" dirty="0">
              <a:latin typeface="Times New Roman" pitchFamily="18" charset="0"/>
              <a:cs typeface="Times New Roman" pitchFamily="18" charset="0"/>
            </a:endParaRPr>
          </a:p>
          <a:p>
            <a:pPr algn="just" eaLnBrk="0" fontAlgn="base" hangingPunct="0">
              <a:lnSpc>
                <a:spcPct val="150000"/>
              </a:lnSpc>
              <a:spcBef>
                <a:spcPct val="0"/>
              </a:spcBef>
              <a:spcAft>
                <a:spcPct val="0"/>
              </a:spcAft>
            </a:pPr>
            <a:r>
              <a:rPr lang="tr-TR" sz="1400" dirty="0">
                <a:solidFill>
                  <a:srgbClr val="000000"/>
                </a:solidFill>
                <a:latin typeface="Times New Roman" pitchFamily="18" charset="0"/>
                <a:cs typeface="Times New Roman" pitchFamily="18" charset="0"/>
              </a:rPr>
              <a:t>Örnek: Başhekimlik için (258 1300)</a:t>
            </a:r>
            <a:endParaRPr lang="tr-TR" sz="1400" dirty="0">
              <a:latin typeface="Times New Roman" pitchFamily="18" charset="0"/>
              <a:cs typeface="Times New Roman" pitchFamily="18" charset="0"/>
            </a:endParaRPr>
          </a:p>
          <a:p>
            <a:pPr algn="just" eaLnBrk="0" fontAlgn="base" hangingPunct="0">
              <a:lnSpc>
                <a:spcPct val="150000"/>
              </a:lnSpc>
              <a:spcBef>
                <a:spcPct val="0"/>
              </a:spcBef>
              <a:spcAft>
                <a:spcPct val="0"/>
              </a:spcAft>
              <a:buFontTx/>
              <a:buChar char="•"/>
            </a:pPr>
            <a:r>
              <a:rPr lang="tr-TR" sz="1400" b="1" dirty="0" smtClean="0">
                <a:solidFill>
                  <a:srgbClr val="000000"/>
                </a:solidFill>
                <a:latin typeface="Times New Roman" pitchFamily="18" charset="0"/>
                <a:cs typeface="Times New Roman" pitchFamily="18" charset="0"/>
              </a:rPr>
              <a:t>Hastane İçerisinden Üniversite Yerleşkesi  Arandığı Zaman;</a:t>
            </a:r>
            <a:r>
              <a:rPr lang="tr-TR" sz="1400" dirty="0" smtClean="0">
                <a:solidFill>
                  <a:srgbClr val="000000"/>
                </a:solidFill>
                <a:latin typeface="Times New Roman" pitchFamily="18" charset="0"/>
                <a:cs typeface="Times New Roman" pitchFamily="18" charset="0"/>
              </a:rPr>
              <a:t> </a:t>
            </a:r>
            <a:r>
              <a:rPr lang="tr-TR" sz="1400" dirty="0">
                <a:solidFill>
                  <a:srgbClr val="000000"/>
                </a:solidFill>
                <a:latin typeface="Times New Roman" pitchFamily="18" charset="0"/>
                <a:cs typeface="Times New Roman" pitchFamily="18" charset="0"/>
              </a:rPr>
              <a:t>Dahili numaradan önce 4 tuşlanmalıdır.</a:t>
            </a:r>
            <a:endParaRPr lang="tr-TR" sz="1400" dirty="0">
              <a:latin typeface="Times New Roman" pitchFamily="18" charset="0"/>
              <a:cs typeface="Times New Roman" pitchFamily="18" charset="0"/>
            </a:endParaRPr>
          </a:p>
          <a:p>
            <a:pPr algn="just" eaLnBrk="0" fontAlgn="base" hangingPunct="0">
              <a:lnSpc>
                <a:spcPct val="150000"/>
              </a:lnSpc>
              <a:spcBef>
                <a:spcPct val="0"/>
              </a:spcBef>
              <a:spcAft>
                <a:spcPct val="0"/>
              </a:spcAft>
            </a:pPr>
            <a:r>
              <a:rPr lang="tr-TR" sz="1400" dirty="0">
                <a:solidFill>
                  <a:srgbClr val="000000"/>
                </a:solidFill>
                <a:latin typeface="Times New Roman" pitchFamily="18" charset="0"/>
                <a:cs typeface="Times New Roman" pitchFamily="18" charset="0"/>
              </a:rPr>
              <a:t>Örnek: Rektörlük için (4 1001)</a:t>
            </a:r>
            <a:endParaRPr lang="tr-TR" sz="1400" dirty="0">
              <a:latin typeface="Times New Roman" pitchFamily="18" charset="0"/>
              <a:cs typeface="Times New Roman" pitchFamily="18" charset="0"/>
            </a:endParaRPr>
          </a:p>
          <a:p>
            <a:pPr algn="just" eaLnBrk="0" fontAlgn="base" hangingPunct="0">
              <a:lnSpc>
                <a:spcPct val="150000"/>
              </a:lnSpc>
              <a:spcBef>
                <a:spcPct val="0"/>
              </a:spcBef>
              <a:spcAft>
                <a:spcPct val="0"/>
              </a:spcAft>
              <a:buFontTx/>
              <a:buChar char="•"/>
            </a:pPr>
            <a:r>
              <a:rPr lang="tr-TR" sz="1400" b="1" dirty="0">
                <a:solidFill>
                  <a:srgbClr val="000000"/>
                </a:solidFill>
                <a:latin typeface="Times New Roman" pitchFamily="18" charset="0"/>
                <a:cs typeface="Times New Roman" pitchFamily="18" charset="0"/>
              </a:rPr>
              <a:t>Üniversite dışından aramalar için; </a:t>
            </a:r>
            <a:r>
              <a:rPr lang="tr-TR" sz="1400" dirty="0">
                <a:solidFill>
                  <a:srgbClr val="000000"/>
                </a:solidFill>
                <a:latin typeface="Times New Roman" pitchFamily="18" charset="0"/>
                <a:cs typeface="Times New Roman" pitchFamily="18" charset="0"/>
              </a:rPr>
              <a:t>Hastane santrali numaraları,</a:t>
            </a:r>
            <a:endParaRPr lang="tr-TR" sz="1400" dirty="0">
              <a:latin typeface="Times New Roman" pitchFamily="18" charset="0"/>
              <a:cs typeface="Times New Roman" pitchFamily="18" charset="0"/>
            </a:endParaRPr>
          </a:p>
          <a:p>
            <a:pPr algn="just" eaLnBrk="0" fontAlgn="base" hangingPunct="0">
              <a:lnSpc>
                <a:spcPct val="150000"/>
              </a:lnSpc>
              <a:spcBef>
                <a:spcPct val="0"/>
              </a:spcBef>
              <a:spcAft>
                <a:spcPct val="0"/>
              </a:spcAft>
            </a:pPr>
            <a:r>
              <a:rPr lang="tr-TR" sz="1400" dirty="0">
                <a:solidFill>
                  <a:srgbClr val="000000"/>
                </a:solidFill>
                <a:latin typeface="Times New Roman" pitchFamily="18" charset="0"/>
                <a:cs typeface="Times New Roman" pitchFamily="18" charset="0"/>
              </a:rPr>
              <a:t> 2580000, 2580001,  2580002</a:t>
            </a:r>
            <a:endParaRPr lang="tr-TR" sz="1400" dirty="0">
              <a:latin typeface="Times New Roman" pitchFamily="18" charset="0"/>
              <a:cs typeface="Times New Roman" pitchFamily="18" charset="0"/>
            </a:endParaRPr>
          </a:p>
          <a:p>
            <a:pPr algn="just" eaLnBrk="0" fontAlgn="base" hangingPunct="0">
              <a:lnSpc>
                <a:spcPct val="150000"/>
              </a:lnSpc>
              <a:spcBef>
                <a:spcPct val="0"/>
              </a:spcBef>
              <a:spcAft>
                <a:spcPct val="0"/>
              </a:spcAft>
              <a:buFontTx/>
              <a:buChar char="•"/>
            </a:pPr>
            <a:r>
              <a:rPr lang="tr-TR" sz="1400" b="1" dirty="0">
                <a:solidFill>
                  <a:srgbClr val="000000"/>
                </a:solidFill>
                <a:latin typeface="Times New Roman" pitchFamily="18" charset="0"/>
                <a:cs typeface="Times New Roman" pitchFamily="18" charset="0"/>
              </a:rPr>
              <a:t>Fizik Tedavi ve Rehabilitasyon (Sıcak Çermik)  Merkezi için;</a:t>
            </a:r>
            <a:r>
              <a:rPr lang="tr-TR" sz="1400" dirty="0">
                <a:solidFill>
                  <a:srgbClr val="000000"/>
                </a:solidFill>
                <a:latin typeface="Times New Roman" pitchFamily="18" charset="0"/>
                <a:cs typeface="Times New Roman" pitchFamily="18" charset="0"/>
              </a:rPr>
              <a:t> Hastane içerisinden önce 7, daha sonra dahili numara tuşlanmalıdır.</a:t>
            </a:r>
            <a:endParaRPr lang="tr-TR" sz="1400" dirty="0">
              <a:latin typeface="Times New Roman" pitchFamily="18" charset="0"/>
              <a:cs typeface="Times New Roman" pitchFamily="18" charset="0"/>
            </a:endParaRPr>
          </a:p>
          <a:p>
            <a:pPr algn="just" eaLnBrk="0" fontAlgn="base" hangingPunct="0">
              <a:lnSpc>
                <a:spcPct val="150000"/>
              </a:lnSpc>
              <a:spcBef>
                <a:spcPct val="0"/>
              </a:spcBef>
              <a:spcAft>
                <a:spcPct val="0"/>
              </a:spcAft>
            </a:pPr>
            <a:r>
              <a:rPr lang="tr-TR" sz="1400" dirty="0">
                <a:solidFill>
                  <a:srgbClr val="000000"/>
                </a:solidFill>
                <a:latin typeface="Times New Roman" pitchFamily="18" charset="0"/>
                <a:cs typeface="Times New Roman" pitchFamily="18" charset="0"/>
              </a:rPr>
              <a:t>Örnek: İdareci için ( 7 -1018)</a:t>
            </a:r>
            <a:endParaRPr lang="tr-TR" sz="1400" dirty="0">
              <a:latin typeface="Times New Roman" pitchFamily="18" charset="0"/>
              <a:cs typeface="Times New Roman" pitchFamily="18" charset="0"/>
            </a:endParaRPr>
          </a:p>
          <a:p>
            <a:pPr algn="just" eaLnBrk="0" fontAlgn="base" hangingPunct="0">
              <a:lnSpc>
                <a:spcPct val="150000"/>
              </a:lnSpc>
              <a:spcBef>
                <a:spcPct val="0"/>
              </a:spcBef>
              <a:spcAft>
                <a:spcPct val="0"/>
              </a:spcAft>
              <a:buFontTx/>
              <a:buChar char="•"/>
            </a:pPr>
            <a:r>
              <a:rPr lang="tr-TR" sz="1400" b="1" dirty="0">
                <a:solidFill>
                  <a:srgbClr val="0070C0"/>
                </a:solidFill>
                <a:latin typeface="Times New Roman" pitchFamily="18" charset="0"/>
                <a:cs typeface="Times New Roman" pitchFamily="18" charset="0"/>
              </a:rPr>
              <a:t>MAVİ KOD: </a:t>
            </a:r>
            <a:r>
              <a:rPr lang="tr-TR" sz="1400" b="1" dirty="0">
                <a:latin typeface="Times New Roman" pitchFamily="18" charset="0"/>
                <a:cs typeface="Times New Roman" pitchFamily="18" charset="0"/>
              </a:rPr>
              <a:t>2222 (</a:t>
            </a:r>
            <a:r>
              <a:rPr lang="tr-TR" sz="1400" dirty="0">
                <a:latin typeface="Times New Roman" pitchFamily="18" charset="0"/>
                <a:cs typeface="Times New Roman" pitchFamily="18" charset="0"/>
              </a:rPr>
              <a:t>Acil durumlarda CPR Ekibine 			 ulaşmak için)</a:t>
            </a:r>
          </a:p>
          <a:p>
            <a:pPr algn="just" eaLnBrk="0" fontAlgn="base" hangingPunct="0">
              <a:lnSpc>
                <a:spcPct val="150000"/>
              </a:lnSpc>
              <a:spcBef>
                <a:spcPct val="0"/>
              </a:spcBef>
              <a:spcAft>
                <a:spcPct val="0"/>
              </a:spcAft>
              <a:buFontTx/>
              <a:buChar char="•"/>
            </a:pPr>
            <a:r>
              <a:rPr lang="tr-TR" sz="1400" b="1" dirty="0">
                <a:solidFill>
                  <a:srgbClr val="FF00FF"/>
                </a:solidFill>
                <a:latin typeface="Times New Roman" pitchFamily="18" charset="0"/>
                <a:cs typeface="Times New Roman" pitchFamily="18" charset="0"/>
              </a:rPr>
              <a:t>PEMBE KOD</a:t>
            </a:r>
            <a:r>
              <a:rPr lang="tr-TR" sz="1400" b="1" dirty="0">
                <a:latin typeface="Times New Roman" pitchFamily="18" charset="0"/>
                <a:cs typeface="Times New Roman" pitchFamily="18" charset="0"/>
              </a:rPr>
              <a:t>: 3333  </a:t>
            </a:r>
            <a:r>
              <a:rPr lang="tr-TR" sz="1400" dirty="0">
                <a:latin typeface="Times New Roman" pitchFamily="18" charset="0"/>
                <a:cs typeface="Times New Roman" pitchFamily="18" charset="0"/>
              </a:rPr>
              <a:t>(Bebek kaçırılması durumunda 			güvenlik ekibini alarma geçirmek için)</a:t>
            </a:r>
          </a:p>
          <a:p>
            <a:pPr algn="just" eaLnBrk="0" fontAlgn="base" hangingPunct="0">
              <a:lnSpc>
                <a:spcPct val="150000"/>
              </a:lnSpc>
              <a:spcBef>
                <a:spcPct val="0"/>
              </a:spcBef>
              <a:spcAft>
                <a:spcPct val="0"/>
              </a:spcAft>
              <a:buFontTx/>
              <a:buChar char="•"/>
            </a:pPr>
            <a:r>
              <a:rPr lang="tr-TR" sz="1400" b="1" dirty="0">
                <a:latin typeface="Times New Roman" pitchFamily="18" charset="0"/>
                <a:cs typeface="Times New Roman" pitchFamily="18" charset="0"/>
              </a:rPr>
              <a:t>BEYAZ KOD:1111</a:t>
            </a:r>
            <a:endParaRPr lang="tr-TR" sz="1400" dirty="0">
              <a:latin typeface="Times New Roman" pitchFamily="18" charset="0"/>
              <a:cs typeface="Times New Roman" pitchFamily="18" charset="0"/>
            </a:endParaRPr>
          </a:p>
          <a:p>
            <a:pPr algn="just" eaLnBrk="0" fontAlgn="base" hangingPunct="0">
              <a:lnSpc>
                <a:spcPct val="150000"/>
              </a:lnSpc>
              <a:spcBef>
                <a:spcPct val="0"/>
              </a:spcBef>
              <a:spcAft>
                <a:spcPct val="0"/>
              </a:spcAft>
              <a:buFontTx/>
              <a:buChar char="•"/>
            </a:pPr>
            <a:r>
              <a:rPr lang="tr-TR" sz="1400" b="1" dirty="0">
                <a:latin typeface="Times New Roman" pitchFamily="18" charset="0"/>
                <a:cs typeface="Times New Roman" pitchFamily="18" charset="0"/>
              </a:rPr>
              <a:t>KIRMIZI KOD:0110</a:t>
            </a:r>
            <a:endParaRPr lang="tr-TR" sz="1400" dirty="0">
              <a:latin typeface="Times New Roman" pitchFamily="18" charset="0"/>
              <a:cs typeface="Times New Roman" pitchFamily="18" charset="0"/>
            </a:endParaRPr>
          </a:p>
          <a:p>
            <a:pPr algn="just" eaLnBrk="0" fontAlgn="base" hangingPunct="0">
              <a:lnSpc>
                <a:spcPct val="150000"/>
              </a:lnSpc>
              <a:spcBef>
                <a:spcPct val="0"/>
              </a:spcBef>
              <a:spcAft>
                <a:spcPct val="0"/>
              </a:spcAft>
              <a:buFontTx/>
              <a:buChar char="•"/>
            </a:pPr>
            <a:r>
              <a:rPr lang="tr-TR" sz="1400" b="1" dirty="0">
                <a:latin typeface="Times New Roman" pitchFamily="18" charset="0"/>
                <a:cs typeface="Times New Roman" pitchFamily="18" charset="0"/>
              </a:rPr>
              <a:t>GÜVENLİK: 0155</a:t>
            </a:r>
            <a:endParaRPr lang="tr-TR" sz="1400" dirty="0">
              <a:latin typeface="Times New Roman" pitchFamily="18" charset="0"/>
              <a:cs typeface="Times New Roman" pitchFamily="18" charset="0"/>
            </a:endParaRPr>
          </a:p>
        </p:txBody>
      </p:sp>
      <p:pic>
        <p:nvPicPr>
          <p:cNvPr id="3" name="Resim 2"/>
          <p:cNvPicPr/>
          <p:nvPr/>
        </p:nvPicPr>
        <p:blipFill rotWithShape="1">
          <a:blip r:embed="rId2"/>
          <a:srcRect l="14810" t="27857" r="50360" b="17394"/>
          <a:stretch/>
        </p:blipFill>
        <p:spPr bwMode="auto">
          <a:xfrm>
            <a:off x="548680" y="228352"/>
            <a:ext cx="1099773" cy="1030315"/>
          </a:xfrm>
          <a:prstGeom prst="rect">
            <a:avLst/>
          </a:prstGeom>
          <a:ln>
            <a:noFill/>
          </a:ln>
          <a:extLst>
            <a:ext uri="{53640926-AAD7-44D8-BBD7-CCE9431645EC}">
              <a14:shadowObscured xmlns:a14="http://schemas.microsoft.com/office/drawing/2010/main"/>
            </a:ext>
          </a:extLst>
        </p:spPr>
      </p:pic>
      <p:pic>
        <p:nvPicPr>
          <p:cNvPr id="2" name="Resim 1"/>
          <p:cNvPicPr>
            <a:picLocks noChangeAspect="1"/>
          </p:cNvPicPr>
          <p:nvPr/>
        </p:nvPicPr>
        <p:blipFill>
          <a:blip r:embed="rId3"/>
          <a:stretch>
            <a:fillRect/>
          </a:stretch>
        </p:blipFill>
        <p:spPr>
          <a:xfrm>
            <a:off x="5301208" y="228352"/>
            <a:ext cx="1172412" cy="1079086"/>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404664" y="814135"/>
            <a:ext cx="6264696" cy="77098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tabLst>
                <a:tab pos="571500" algn="l"/>
              </a:tabLst>
            </a:pPr>
            <a:endParaRPr lang="tr-TR" sz="1200" b="1" dirty="0" smtClean="0">
              <a:solidFill>
                <a:srgbClr val="FF0000"/>
              </a:solidFill>
              <a:latin typeface="Times New Roman" pitchFamily="18" charset="0"/>
              <a:cs typeface="Times New Roman" pitchFamily="18" charset="0"/>
            </a:endParaRPr>
          </a:p>
          <a:p>
            <a:pPr fontAlgn="base">
              <a:spcBef>
                <a:spcPct val="0"/>
              </a:spcBef>
              <a:spcAft>
                <a:spcPct val="0"/>
              </a:spcAft>
              <a:tabLst>
                <a:tab pos="571500" algn="l"/>
              </a:tabLst>
            </a:pPr>
            <a:endParaRPr lang="tr-TR" sz="1200" b="1" dirty="0">
              <a:solidFill>
                <a:srgbClr val="FF0000"/>
              </a:solidFill>
              <a:latin typeface="Times New Roman" pitchFamily="18" charset="0"/>
              <a:cs typeface="Times New Roman" pitchFamily="18" charset="0"/>
            </a:endParaRPr>
          </a:p>
          <a:p>
            <a:pPr fontAlgn="base">
              <a:spcBef>
                <a:spcPct val="0"/>
              </a:spcBef>
              <a:spcAft>
                <a:spcPct val="0"/>
              </a:spcAft>
              <a:tabLst>
                <a:tab pos="571500" algn="l"/>
              </a:tabLst>
            </a:pPr>
            <a:r>
              <a:rPr lang="tr-TR" sz="1200" b="1" dirty="0" smtClean="0">
                <a:solidFill>
                  <a:srgbClr val="FF0000"/>
                </a:solidFill>
                <a:latin typeface="Times New Roman" pitchFamily="18" charset="0"/>
                <a:cs typeface="Times New Roman" pitchFamily="18" charset="0"/>
              </a:rPr>
              <a:t>                                                HASTA </a:t>
            </a:r>
            <a:r>
              <a:rPr lang="tr-TR" sz="1200" b="1" dirty="0">
                <a:solidFill>
                  <a:srgbClr val="FF0000"/>
                </a:solidFill>
                <a:latin typeface="Times New Roman" pitchFamily="18" charset="0"/>
                <a:cs typeface="Times New Roman" pitchFamily="18" charset="0"/>
              </a:rPr>
              <a:t>İLETİŞİM BİRİMİ</a:t>
            </a:r>
          </a:p>
          <a:p>
            <a:pPr fontAlgn="base">
              <a:spcBef>
                <a:spcPct val="0"/>
              </a:spcBef>
              <a:spcAft>
                <a:spcPct val="0"/>
              </a:spcAft>
              <a:tabLst>
                <a:tab pos="571500" algn="l"/>
              </a:tabLst>
            </a:pPr>
            <a:endParaRPr lang="tr-TR" sz="1200" dirty="0">
              <a:latin typeface="Times New Roman" pitchFamily="18" charset="0"/>
              <a:cs typeface="Times New Roman" pitchFamily="18" charset="0"/>
            </a:endParaRPr>
          </a:p>
          <a:p>
            <a:pPr algn="just" eaLnBrk="0" fontAlgn="base" hangingPunct="0">
              <a:lnSpc>
                <a:spcPct val="150000"/>
              </a:lnSpc>
              <a:spcBef>
                <a:spcPct val="0"/>
              </a:spcBef>
              <a:spcAft>
                <a:spcPct val="0"/>
              </a:spcAft>
              <a:tabLst>
                <a:tab pos="571500" algn="l"/>
              </a:tabLst>
            </a:pPr>
            <a:r>
              <a:rPr lang="tr-TR" sz="1200" dirty="0">
                <a:latin typeface="Times New Roman" pitchFamily="18" charset="0"/>
                <a:cs typeface="Times New Roman" pitchFamily="18" charset="0"/>
              </a:rPr>
              <a:t>	</a:t>
            </a:r>
            <a:r>
              <a:rPr lang="tr-TR" sz="1600" dirty="0">
                <a:latin typeface="Times New Roman" pitchFamily="18" charset="0"/>
                <a:cs typeface="Times New Roman" pitchFamily="18" charset="0"/>
              </a:rPr>
              <a:t>Hastanemizde Hasta İletişim Birimi ve Hasta Hakları Komisyonu koordineli bir şekilde halkımıza hizmet vermektedir. Hasta Hakları Komisyonu hastaların sadece haklarını korumakla kalmamakta, aynı zamanda hastaların hastane içinde yaşayacakları her türlü soruna da çözüm yolları aramaktadır. Hasta şikâyetlerini sözlü ve yazılı olarak almakta ve gerekli takibi yaparak sonuçlandırmaktadır.</a:t>
            </a:r>
          </a:p>
          <a:p>
            <a:pPr algn="just" eaLnBrk="0" fontAlgn="base" hangingPunct="0">
              <a:lnSpc>
                <a:spcPct val="150000"/>
              </a:lnSpc>
              <a:spcBef>
                <a:spcPct val="0"/>
              </a:spcBef>
              <a:spcAft>
                <a:spcPct val="0"/>
              </a:spcAft>
              <a:tabLst>
                <a:tab pos="571500" algn="l"/>
              </a:tabLst>
            </a:pPr>
            <a:r>
              <a:rPr lang="tr-TR" sz="1600" dirty="0">
                <a:latin typeface="Times New Roman" pitchFamily="18" charset="0"/>
                <a:cs typeface="Times New Roman" pitchFamily="18" charset="0"/>
              </a:rPr>
              <a:t>Birimimiz hastalarımızdan gelen görüş ve önerileri, değerlendirmek amacıyla poliklinik ve servislerde yer alan dilek ve öneri kutularını belirli aralıklarla açıp bunları sınıflandırmak suretiyle Üst Yönetimle görüşerek çözüme ulaştırılmasını sağlamaktadır. Ayrıca hastanemizde tedavi olmuş hastalarımız taburcu olduktan sonra telefonla aranarak memnuniyetleri, şikâyetleri, görüş ve önerileri alınmaktadır.</a:t>
            </a:r>
          </a:p>
          <a:p>
            <a:pPr algn="just" eaLnBrk="0" fontAlgn="base" hangingPunct="0">
              <a:lnSpc>
                <a:spcPct val="150000"/>
              </a:lnSpc>
              <a:spcBef>
                <a:spcPct val="0"/>
              </a:spcBef>
              <a:spcAft>
                <a:spcPct val="0"/>
              </a:spcAft>
              <a:tabLst>
                <a:tab pos="571500" algn="l"/>
              </a:tabLst>
            </a:pPr>
            <a:r>
              <a:rPr lang="tr-TR" sz="1600" dirty="0">
                <a:latin typeface="Times New Roman" pitchFamily="18" charset="0"/>
                <a:cs typeface="Times New Roman" pitchFamily="18" charset="0"/>
              </a:rPr>
              <a:t>	Hasta İletişim Birimi sağlık alanındaki yeni uygulamaları ve gelişmeleri takip ederek yazılı ve görsel basın yoluyla halkımızı bilgilendirmeyi kendisine görev edinmiştir. Hastanemiz hizmetleri konusunda hastalarımızın soru ve sorunları bize web sitemiz yoluyla iletilebilmektedir</a:t>
            </a:r>
            <a:r>
              <a:rPr lang="tr-TR" sz="1400" dirty="0" smtClean="0">
                <a:latin typeface="Times New Roman" pitchFamily="18" charset="0"/>
                <a:cs typeface="Times New Roman" pitchFamily="18" charset="0"/>
              </a:rPr>
              <a:t>.</a:t>
            </a:r>
          </a:p>
          <a:p>
            <a:pPr algn="just" eaLnBrk="0" fontAlgn="base" hangingPunct="0">
              <a:lnSpc>
                <a:spcPct val="150000"/>
              </a:lnSpc>
              <a:spcBef>
                <a:spcPct val="0"/>
              </a:spcBef>
              <a:spcAft>
                <a:spcPct val="0"/>
              </a:spcAft>
              <a:tabLst>
                <a:tab pos="571500" algn="l"/>
              </a:tabLst>
            </a:pPr>
            <a:r>
              <a:rPr lang="tr-TR" sz="1400" dirty="0" smtClean="0">
                <a:solidFill>
                  <a:schemeClr val="bg2">
                    <a:lumMod val="50000"/>
                  </a:schemeClr>
                </a:solidFill>
                <a:latin typeface="Times New Roman" pitchFamily="18" charset="0"/>
                <a:cs typeface="Times New Roman" pitchFamily="18" charset="0"/>
              </a:rPr>
              <a:t>Web sitesi adres: hastanehib@cumhuriyet.edu.tr</a:t>
            </a:r>
            <a:endParaRPr lang="tr-TR" sz="1400" dirty="0">
              <a:solidFill>
                <a:schemeClr val="bg2">
                  <a:lumMod val="50000"/>
                </a:schemeClr>
              </a:solidFill>
              <a:latin typeface="Times New Roman" pitchFamily="18" charset="0"/>
              <a:cs typeface="Times New Roman" pitchFamily="18" charset="0"/>
            </a:endParaRPr>
          </a:p>
          <a:p>
            <a:pPr eaLnBrk="0" fontAlgn="base" hangingPunct="0">
              <a:spcBef>
                <a:spcPct val="0"/>
              </a:spcBef>
              <a:spcAft>
                <a:spcPct val="0"/>
              </a:spcAft>
              <a:tabLst>
                <a:tab pos="571500" algn="l"/>
              </a:tabLst>
            </a:pPr>
            <a:endParaRPr lang="tr-TR" dirty="0">
              <a:latin typeface="Arial" pitchFamily="34" charset="0"/>
              <a:cs typeface="Arial" pitchFamily="34" charset="0"/>
            </a:endParaRPr>
          </a:p>
        </p:txBody>
      </p:sp>
      <p:sp>
        <p:nvSpPr>
          <p:cNvPr id="30723" name="Rectangle 3"/>
          <p:cNvSpPr>
            <a:spLocks noChangeArrowheads="1"/>
          </p:cNvSpPr>
          <p:nvPr/>
        </p:nvSpPr>
        <p:spPr bwMode="auto">
          <a:xfrm>
            <a:off x="2" y="2329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tr-TR">
              <a:latin typeface="Arial" pitchFamily="34" charset="0"/>
              <a:cs typeface="Arial" pitchFamily="34" charset="0"/>
            </a:endParaRPr>
          </a:p>
        </p:txBody>
      </p:sp>
      <p:pic>
        <p:nvPicPr>
          <p:cNvPr id="4" name="Resim 3"/>
          <p:cNvPicPr/>
          <p:nvPr/>
        </p:nvPicPr>
        <p:blipFill rotWithShape="1">
          <a:blip r:embed="rId2"/>
          <a:srcRect l="14810" t="27857" r="50360" b="17394"/>
          <a:stretch/>
        </p:blipFill>
        <p:spPr bwMode="auto">
          <a:xfrm>
            <a:off x="620688" y="298977"/>
            <a:ext cx="1099773" cy="1030315"/>
          </a:xfrm>
          <a:prstGeom prst="rect">
            <a:avLst/>
          </a:prstGeom>
          <a:ln>
            <a:noFill/>
          </a:ln>
          <a:extLst>
            <a:ext uri="{53640926-AAD7-44D8-BBD7-CCE9431645EC}">
              <a14:shadowObscured xmlns:a14="http://schemas.microsoft.com/office/drawing/2010/main"/>
            </a:ext>
          </a:extLst>
        </p:spPr>
      </p:pic>
      <p:pic>
        <p:nvPicPr>
          <p:cNvPr id="5" name="Resim 4"/>
          <p:cNvPicPr/>
          <p:nvPr/>
        </p:nvPicPr>
        <p:blipFill rotWithShape="1">
          <a:blip r:embed="rId3"/>
          <a:srcRect l="14960" t="27847" r="49938" b="18426"/>
          <a:stretch/>
        </p:blipFill>
        <p:spPr bwMode="auto">
          <a:xfrm>
            <a:off x="5085184" y="258634"/>
            <a:ext cx="1224136" cy="1124843"/>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4294967295"/>
          </p:nvPr>
        </p:nvSpPr>
        <p:spPr>
          <a:xfrm>
            <a:off x="332656" y="2288704"/>
            <a:ext cx="6172200" cy="6120680"/>
          </a:xfrm>
        </p:spPr>
        <p:txBody>
          <a:bodyPr>
            <a:normAutofit fontScale="92500" lnSpcReduction="20000"/>
          </a:bodyPr>
          <a:lstStyle/>
          <a:p>
            <a:endParaRPr lang="tr-TR" sz="3200" dirty="0">
              <a:solidFill>
                <a:srgbClr val="000000"/>
              </a:solidFill>
              <a:latin typeface="Times New Roman" panose="02020603050405020304" pitchFamily="18" charset="0"/>
            </a:endParaRPr>
          </a:p>
          <a:p>
            <a:pPr marL="109728" indent="0" algn="ctr">
              <a:buNone/>
            </a:pPr>
            <a:r>
              <a:rPr lang="tr-TR" sz="2800" dirty="0">
                <a:solidFill>
                  <a:srgbClr val="FF0000"/>
                </a:solidFill>
                <a:latin typeface="Times New Roman" panose="02020603050405020304" pitchFamily="18" charset="0"/>
              </a:rPr>
              <a:t> </a:t>
            </a:r>
            <a:r>
              <a:rPr lang="tr-TR" sz="2800" b="1" dirty="0">
                <a:solidFill>
                  <a:srgbClr val="FF0000"/>
                </a:solidFill>
                <a:latin typeface="Times New Roman" panose="02020603050405020304" pitchFamily="18" charset="0"/>
              </a:rPr>
              <a:t>İletişim </a:t>
            </a:r>
            <a:r>
              <a:rPr lang="tr-TR" sz="2800" b="1" dirty="0" smtClean="0">
                <a:solidFill>
                  <a:srgbClr val="FF0000"/>
                </a:solidFill>
                <a:latin typeface="Times New Roman" panose="02020603050405020304" pitchFamily="18" charset="0"/>
              </a:rPr>
              <a:t>Bilgilerimiz</a:t>
            </a:r>
          </a:p>
          <a:p>
            <a:pPr marL="109728" indent="0">
              <a:buNone/>
            </a:pPr>
            <a:r>
              <a:rPr lang="tr-TR" sz="2800" b="1" dirty="0" smtClean="0">
                <a:solidFill>
                  <a:srgbClr val="000000"/>
                </a:solidFill>
                <a:latin typeface="Times New Roman" panose="02020603050405020304" pitchFamily="18" charset="0"/>
              </a:rPr>
              <a:t> </a:t>
            </a:r>
            <a:endParaRPr lang="tr-TR" sz="2800" dirty="0" smtClean="0">
              <a:solidFill>
                <a:srgbClr val="000000"/>
              </a:solidFill>
              <a:latin typeface="Times New Roman" panose="02020603050405020304" pitchFamily="18" charset="0"/>
            </a:endParaRPr>
          </a:p>
          <a:p>
            <a:pPr marL="0" indent="0">
              <a:buNone/>
            </a:pPr>
            <a:r>
              <a:rPr lang="tr-TR" sz="1800" b="1" dirty="0" smtClean="0">
                <a:solidFill>
                  <a:srgbClr val="000000"/>
                </a:solidFill>
                <a:latin typeface="Times New Roman" panose="02020603050405020304" pitchFamily="18" charset="0"/>
              </a:rPr>
              <a:t>Adres:</a:t>
            </a:r>
            <a:r>
              <a:rPr lang="tr-TR" sz="1600" b="1" dirty="0" smtClean="0">
                <a:solidFill>
                  <a:srgbClr val="000000"/>
                </a:solidFill>
                <a:latin typeface="Times New Roman" panose="02020603050405020304" pitchFamily="18" charset="0"/>
              </a:rPr>
              <a:t> </a:t>
            </a:r>
            <a:r>
              <a:rPr lang="tr-TR" sz="1600" dirty="0" smtClean="0">
                <a:solidFill>
                  <a:srgbClr val="000000"/>
                </a:solidFill>
                <a:latin typeface="Times New Roman" panose="02020603050405020304" pitchFamily="18" charset="0"/>
              </a:rPr>
              <a:t>Yenişehir Mah. Sivas  Cumhuriyet Üniversitesi Sağlık Hizmetleri</a:t>
            </a:r>
          </a:p>
          <a:p>
            <a:pPr marL="0" indent="0">
              <a:buNone/>
            </a:pPr>
            <a:r>
              <a:rPr lang="tr-TR" sz="1600" dirty="0" smtClean="0">
                <a:solidFill>
                  <a:srgbClr val="000000"/>
                </a:solidFill>
                <a:latin typeface="Times New Roman" panose="02020603050405020304" pitchFamily="18" charset="0"/>
              </a:rPr>
              <a:t> Uygulama ve Araştırma Hastanesi/ SİVAS </a:t>
            </a:r>
          </a:p>
          <a:p>
            <a:endParaRPr lang="tr-TR" sz="1600" dirty="0">
              <a:solidFill>
                <a:srgbClr val="000000"/>
              </a:solidFill>
              <a:latin typeface="Times New Roman" panose="02020603050405020304" pitchFamily="18" charset="0"/>
            </a:endParaRPr>
          </a:p>
          <a:p>
            <a:r>
              <a:rPr lang="tr-TR" sz="1600" b="1" dirty="0">
                <a:solidFill>
                  <a:srgbClr val="000000"/>
                </a:solidFill>
                <a:latin typeface="Times New Roman" panose="02020603050405020304" pitchFamily="18" charset="0"/>
              </a:rPr>
              <a:t>Tel: </a:t>
            </a:r>
            <a:r>
              <a:rPr lang="tr-TR" sz="1600" dirty="0">
                <a:solidFill>
                  <a:srgbClr val="000000"/>
                </a:solidFill>
                <a:latin typeface="Times New Roman" panose="02020603050405020304" pitchFamily="18" charset="0"/>
              </a:rPr>
              <a:t>0 346 </a:t>
            </a:r>
            <a:r>
              <a:rPr lang="tr-TR" sz="1600" dirty="0" smtClean="0">
                <a:solidFill>
                  <a:srgbClr val="000000"/>
                </a:solidFill>
                <a:latin typeface="Times New Roman" panose="02020603050405020304" pitchFamily="18" charset="0"/>
              </a:rPr>
              <a:t>258 00 00 </a:t>
            </a:r>
            <a:endParaRPr lang="tr-TR" sz="1600" dirty="0">
              <a:solidFill>
                <a:srgbClr val="000000"/>
              </a:solidFill>
              <a:latin typeface="Times New Roman" panose="02020603050405020304" pitchFamily="18" charset="0"/>
            </a:endParaRPr>
          </a:p>
          <a:p>
            <a:endParaRPr lang="tr-TR" sz="1600" b="1" dirty="0">
              <a:solidFill>
                <a:srgbClr val="000000"/>
              </a:solidFill>
              <a:latin typeface="Times New Roman" panose="02020603050405020304" pitchFamily="18" charset="0"/>
            </a:endParaRPr>
          </a:p>
          <a:p>
            <a:r>
              <a:rPr lang="tr-TR" sz="1600" b="1" dirty="0" err="1">
                <a:solidFill>
                  <a:srgbClr val="000000"/>
                </a:solidFill>
                <a:latin typeface="Times New Roman" panose="02020603050405020304" pitchFamily="18" charset="0"/>
              </a:rPr>
              <a:t>Fax</a:t>
            </a:r>
            <a:r>
              <a:rPr lang="tr-TR" sz="1600" b="1" dirty="0" smtClean="0">
                <a:solidFill>
                  <a:srgbClr val="000000"/>
                </a:solidFill>
                <a:latin typeface="Times New Roman" panose="02020603050405020304" pitchFamily="18" charset="0"/>
              </a:rPr>
              <a:t>: </a:t>
            </a:r>
            <a:r>
              <a:rPr lang="tr-TR" sz="1600" dirty="0" smtClean="0">
                <a:solidFill>
                  <a:srgbClr val="000000"/>
                </a:solidFill>
                <a:latin typeface="Times New Roman" panose="02020603050405020304" pitchFamily="18" charset="0"/>
              </a:rPr>
              <a:t>0 346 258 00 24</a:t>
            </a:r>
            <a:endParaRPr lang="tr-TR" sz="1600" dirty="0">
              <a:solidFill>
                <a:srgbClr val="000000"/>
              </a:solidFill>
              <a:latin typeface="Times New Roman" panose="02020603050405020304" pitchFamily="18" charset="0"/>
            </a:endParaRPr>
          </a:p>
          <a:p>
            <a:pPr marL="109728" indent="0">
              <a:buNone/>
            </a:pPr>
            <a:endParaRPr lang="tr-TR" sz="1600" b="1" dirty="0">
              <a:solidFill>
                <a:srgbClr val="000000"/>
              </a:solidFill>
              <a:latin typeface="Times New Roman" panose="02020603050405020304" pitchFamily="18" charset="0"/>
            </a:endParaRPr>
          </a:p>
          <a:p>
            <a:r>
              <a:rPr lang="tr-TR" sz="1600" b="1" dirty="0">
                <a:solidFill>
                  <a:srgbClr val="000000"/>
                </a:solidFill>
                <a:latin typeface="Times New Roman" panose="02020603050405020304" pitchFamily="18" charset="0"/>
              </a:rPr>
              <a:t>Mail</a:t>
            </a:r>
            <a:r>
              <a:rPr lang="tr-TR" sz="1600" b="1" dirty="0" smtClean="0">
                <a:solidFill>
                  <a:srgbClr val="000000"/>
                </a:solidFill>
                <a:latin typeface="Times New Roman" panose="02020603050405020304" pitchFamily="18" charset="0"/>
              </a:rPr>
              <a:t>: </a:t>
            </a:r>
            <a:r>
              <a:rPr lang="tr-TR" sz="1600" dirty="0" smtClean="0">
                <a:solidFill>
                  <a:srgbClr val="000000"/>
                </a:solidFill>
                <a:latin typeface="Times New Roman" panose="02020603050405020304" pitchFamily="18" charset="0"/>
              </a:rPr>
              <a:t>hastanehib@cumhuriyet.edu.tr</a:t>
            </a:r>
            <a:endParaRPr lang="tr-TR" sz="1600" b="1" dirty="0">
              <a:solidFill>
                <a:srgbClr val="000000"/>
              </a:solidFill>
              <a:latin typeface="Times New Roman" panose="02020603050405020304" pitchFamily="18" charset="0"/>
            </a:endParaRPr>
          </a:p>
          <a:p>
            <a:endParaRPr lang="tr-TR" sz="1600" b="1" dirty="0">
              <a:solidFill>
                <a:srgbClr val="000000"/>
              </a:solidFill>
              <a:latin typeface="Times New Roman" panose="02020603050405020304" pitchFamily="18" charset="0"/>
            </a:endParaRPr>
          </a:p>
          <a:p>
            <a:endParaRPr lang="tr-TR" sz="1600" b="1" dirty="0">
              <a:solidFill>
                <a:srgbClr val="000000"/>
              </a:solidFill>
              <a:latin typeface="Times New Roman" panose="02020603050405020304" pitchFamily="18" charset="0"/>
            </a:endParaRPr>
          </a:p>
          <a:p>
            <a:endParaRPr lang="tr-TR" sz="1600" b="1" dirty="0">
              <a:solidFill>
                <a:srgbClr val="000000"/>
              </a:solidFill>
              <a:latin typeface="Times New Roman" panose="02020603050405020304" pitchFamily="18" charset="0"/>
            </a:endParaRPr>
          </a:p>
          <a:p>
            <a:pPr marL="109728" indent="0">
              <a:buNone/>
            </a:pPr>
            <a:r>
              <a:rPr lang="tr-TR" sz="1600" b="1" dirty="0" smtClean="0">
                <a:solidFill>
                  <a:srgbClr val="000000"/>
                </a:solidFill>
                <a:latin typeface="Times New Roman" panose="02020603050405020304" pitchFamily="18" charset="0"/>
              </a:rPr>
              <a:t>DÜZENLEYEN:</a:t>
            </a:r>
          </a:p>
          <a:p>
            <a:pPr marL="109728" indent="0">
              <a:buNone/>
            </a:pPr>
            <a:r>
              <a:rPr lang="tr-TR" sz="1600" b="1" dirty="0" smtClean="0">
                <a:solidFill>
                  <a:srgbClr val="000000"/>
                </a:solidFill>
                <a:latin typeface="Times New Roman" panose="02020603050405020304" pitchFamily="18" charset="0"/>
              </a:rPr>
              <a:t>KALİTE KOORDİNATÖRÜ ÜMMÜGÜLSÜM OFLAZ</a:t>
            </a:r>
          </a:p>
          <a:p>
            <a:pPr marL="109728" indent="0">
              <a:buNone/>
            </a:pPr>
            <a:r>
              <a:rPr lang="tr-TR" sz="1600" b="1" dirty="0" smtClean="0">
                <a:solidFill>
                  <a:srgbClr val="000000"/>
                </a:solidFill>
                <a:latin typeface="Times New Roman" panose="02020603050405020304" pitchFamily="18" charset="0"/>
              </a:rPr>
              <a:t>HAZIRLAYAN:</a:t>
            </a:r>
          </a:p>
          <a:p>
            <a:pPr marL="109728" indent="0">
              <a:buNone/>
            </a:pPr>
            <a:r>
              <a:rPr lang="tr-TR" sz="1600" b="1" smtClean="0">
                <a:solidFill>
                  <a:srgbClr val="000000"/>
                </a:solidFill>
                <a:latin typeface="Times New Roman" panose="02020603050405020304" pitchFamily="18" charset="0"/>
              </a:rPr>
              <a:t>ÇALIŞAN SAĞLIĞI BİRİMİ HEMŞİRESİ YASEMİN ŞENGÜL</a:t>
            </a:r>
            <a:endParaRPr lang="tr-TR" sz="1600" b="1" dirty="0">
              <a:solidFill>
                <a:srgbClr val="000000"/>
              </a:solidFill>
              <a:latin typeface="Times New Roman" panose="02020603050405020304" pitchFamily="18" charset="0"/>
            </a:endParaRPr>
          </a:p>
        </p:txBody>
      </p:sp>
      <p:pic>
        <p:nvPicPr>
          <p:cNvPr id="5" name="Resim 4"/>
          <p:cNvPicPr/>
          <p:nvPr/>
        </p:nvPicPr>
        <p:blipFill rotWithShape="1">
          <a:blip r:embed="rId2"/>
          <a:srcRect l="14960" t="27847" r="49938" b="18426"/>
          <a:stretch/>
        </p:blipFill>
        <p:spPr bwMode="auto">
          <a:xfrm>
            <a:off x="5422797" y="262293"/>
            <a:ext cx="1152740" cy="1137900"/>
          </a:xfrm>
          <a:prstGeom prst="rect">
            <a:avLst/>
          </a:prstGeom>
          <a:ln>
            <a:noFill/>
          </a:ln>
          <a:extLst>
            <a:ext uri="{53640926-AAD7-44D8-BBD7-CCE9431645EC}">
              <a14:shadowObscured xmlns:a14="http://schemas.microsoft.com/office/drawing/2010/main"/>
            </a:ext>
          </a:extLst>
        </p:spPr>
      </p:pic>
      <p:pic>
        <p:nvPicPr>
          <p:cNvPr id="6" name="Resim 5"/>
          <p:cNvPicPr/>
          <p:nvPr/>
        </p:nvPicPr>
        <p:blipFill rotWithShape="1">
          <a:blip r:embed="rId3"/>
          <a:srcRect l="14810" t="27857" r="50360" b="17394"/>
          <a:stretch/>
        </p:blipFill>
        <p:spPr bwMode="auto">
          <a:xfrm>
            <a:off x="312833" y="262293"/>
            <a:ext cx="1173868" cy="11379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238751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0" y="1205395"/>
            <a:ext cx="6525344" cy="684014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lnSpc>
                <a:spcPct val="150000"/>
              </a:lnSpc>
              <a:spcBef>
                <a:spcPct val="0"/>
              </a:spcBef>
              <a:spcAft>
                <a:spcPct val="0"/>
              </a:spcAft>
            </a:pPr>
            <a:r>
              <a:rPr lang="tr-TR" sz="1400" b="1" dirty="0">
                <a:solidFill>
                  <a:srgbClr val="FF0000"/>
                </a:solidFill>
                <a:latin typeface="Times New Roman" pitchFamily="18" charset="0"/>
                <a:cs typeface="Times New Roman" pitchFamily="18" charset="0"/>
              </a:rPr>
              <a:t>OTOMASYON SİSTEMİ</a:t>
            </a:r>
            <a:endParaRPr lang="tr-TR" sz="1400" dirty="0">
              <a:latin typeface="Times New Roman" pitchFamily="18" charset="0"/>
              <a:cs typeface="Times New Roman" pitchFamily="18" charset="0"/>
            </a:endParaRPr>
          </a:p>
          <a:p>
            <a:pPr algn="just" eaLnBrk="0" fontAlgn="base" hangingPunct="0">
              <a:lnSpc>
                <a:spcPct val="150000"/>
              </a:lnSpc>
              <a:spcBef>
                <a:spcPct val="0"/>
              </a:spcBef>
              <a:spcAft>
                <a:spcPct val="0"/>
              </a:spcAft>
            </a:pPr>
            <a:r>
              <a:rPr lang="tr-TR" sz="1400" dirty="0">
                <a:latin typeface="Times New Roman" pitchFamily="18" charset="0"/>
                <a:cs typeface="Times New Roman" pitchFamily="18" charset="0"/>
              </a:rPr>
              <a:t>İşe yeni başlayan her personelimizin otomasyon üzerinden personel modülüne kaydını yaptırması gerekmektedir. (İnsan Kaynakları Birimi tarafından) Hastanemizde göreve başlayan her personele Bilgi İşlem Birimi tarafından Hastanedeki otomasyon sisteminde kullanılmak üzere bir şifre verilmektedir. Yapılacak her işlem için her kullanıcı kendi şifresini kullanmak zorundadır.</a:t>
            </a:r>
          </a:p>
          <a:p>
            <a:pPr algn="just" eaLnBrk="0" fontAlgn="base" hangingPunct="0">
              <a:lnSpc>
                <a:spcPct val="150000"/>
              </a:lnSpc>
              <a:spcBef>
                <a:spcPct val="0"/>
              </a:spcBef>
              <a:spcAft>
                <a:spcPct val="0"/>
              </a:spcAft>
            </a:pPr>
            <a:r>
              <a:rPr lang="tr-TR" sz="1400" b="1" dirty="0">
                <a:solidFill>
                  <a:srgbClr val="FF0000"/>
                </a:solidFill>
                <a:latin typeface="Times New Roman" pitchFamily="18" charset="0"/>
                <a:cs typeface="Times New Roman" pitchFamily="18" charset="0"/>
              </a:rPr>
              <a:t>JENERATÖR SİSTEMİ</a:t>
            </a:r>
            <a:endParaRPr lang="tr-TR" sz="1400" dirty="0">
              <a:latin typeface="Times New Roman" pitchFamily="18" charset="0"/>
              <a:cs typeface="Times New Roman" pitchFamily="18" charset="0"/>
            </a:endParaRPr>
          </a:p>
          <a:p>
            <a:pPr algn="just" eaLnBrk="0" fontAlgn="base" hangingPunct="0">
              <a:lnSpc>
                <a:spcPct val="150000"/>
              </a:lnSpc>
              <a:spcBef>
                <a:spcPct val="0"/>
              </a:spcBef>
              <a:spcAft>
                <a:spcPct val="0"/>
              </a:spcAft>
            </a:pPr>
            <a:r>
              <a:rPr lang="tr-TR" sz="1400" dirty="0">
                <a:latin typeface="Times New Roman" pitchFamily="18" charset="0"/>
                <a:cs typeface="Times New Roman" pitchFamily="18" charset="0"/>
              </a:rPr>
              <a:t>Hastanemizde herhangi bir elektrik kesintisi olduğunda 10 saniye içerisinde hastanenin tüm birimlerinde jeneratör sistemi devreye girmektedir.</a:t>
            </a:r>
          </a:p>
          <a:p>
            <a:pPr algn="just" eaLnBrk="0" fontAlgn="base" hangingPunct="0">
              <a:lnSpc>
                <a:spcPct val="150000"/>
              </a:lnSpc>
              <a:spcBef>
                <a:spcPct val="0"/>
              </a:spcBef>
              <a:spcAft>
                <a:spcPct val="0"/>
              </a:spcAft>
            </a:pPr>
            <a:r>
              <a:rPr lang="tr-TR" sz="1400" b="1" dirty="0">
                <a:solidFill>
                  <a:srgbClr val="FF0000"/>
                </a:solidFill>
                <a:latin typeface="Times New Roman" pitchFamily="18" charset="0"/>
                <a:cs typeface="Times New Roman" pitchFamily="18" charset="0"/>
              </a:rPr>
              <a:t>BANKA ve ATM’LER</a:t>
            </a:r>
            <a:endParaRPr lang="tr-TR" sz="1400" dirty="0">
              <a:latin typeface="Times New Roman" pitchFamily="18" charset="0"/>
              <a:cs typeface="Times New Roman" pitchFamily="18" charset="0"/>
            </a:endParaRPr>
          </a:p>
          <a:p>
            <a:pPr algn="just" eaLnBrk="0" fontAlgn="base" hangingPunct="0">
              <a:lnSpc>
                <a:spcPct val="150000"/>
              </a:lnSpc>
              <a:spcBef>
                <a:spcPct val="0"/>
              </a:spcBef>
              <a:spcAft>
                <a:spcPct val="0"/>
              </a:spcAft>
            </a:pPr>
            <a:r>
              <a:rPr lang="tr-TR" sz="1400" dirty="0">
                <a:latin typeface="Times New Roman" pitchFamily="18" charset="0"/>
                <a:cs typeface="Times New Roman" pitchFamily="18" charset="0"/>
              </a:rPr>
              <a:t>Üniversite </a:t>
            </a:r>
            <a:r>
              <a:rPr lang="tr-TR" sz="1400" dirty="0" err="1">
                <a:latin typeface="Times New Roman" pitchFamily="18" charset="0"/>
                <a:cs typeface="Times New Roman" pitchFamily="18" charset="0"/>
              </a:rPr>
              <a:t>kampüsü</a:t>
            </a:r>
            <a:r>
              <a:rPr lang="tr-TR" sz="1400" dirty="0">
                <a:latin typeface="Times New Roman" pitchFamily="18" charset="0"/>
                <a:cs typeface="Times New Roman" pitchFamily="18" charset="0"/>
              </a:rPr>
              <a:t> içerisinde Vakıfbank, Ziraat Bankası şubeleri bulunmaktadır. Hastane bahçesinde Ziraat Bankası ve Vakıfbank’a, ait ATM’ler bulunmaktadır. </a:t>
            </a:r>
            <a:r>
              <a:rPr lang="tr-TR" sz="1400" dirty="0" err="1">
                <a:latin typeface="Times New Roman" pitchFamily="18" charset="0"/>
                <a:cs typeface="Times New Roman" pitchFamily="18" charset="0"/>
              </a:rPr>
              <a:t>Kampüs</a:t>
            </a:r>
            <a:r>
              <a:rPr lang="tr-TR" sz="1400" dirty="0">
                <a:latin typeface="Times New Roman" pitchFamily="18" charset="0"/>
                <a:cs typeface="Times New Roman" pitchFamily="18" charset="0"/>
              </a:rPr>
              <a:t> içerisinde ise Türkiye İş Bankası ve HSBC Bankası ATM’leri bulunmaktadır.</a:t>
            </a:r>
          </a:p>
          <a:p>
            <a:pPr algn="just" eaLnBrk="0" fontAlgn="base" hangingPunct="0">
              <a:lnSpc>
                <a:spcPct val="150000"/>
              </a:lnSpc>
              <a:spcBef>
                <a:spcPct val="0"/>
              </a:spcBef>
              <a:spcAft>
                <a:spcPct val="0"/>
              </a:spcAft>
            </a:pPr>
            <a:r>
              <a:rPr lang="tr-TR" sz="1400" b="1" dirty="0">
                <a:solidFill>
                  <a:srgbClr val="FF0000"/>
                </a:solidFill>
                <a:latin typeface="Times New Roman" pitchFamily="18" charset="0"/>
                <a:cs typeface="Times New Roman" pitchFamily="18" charset="0"/>
              </a:rPr>
              <a:t>ASANSÖR KULLANIMI</a:t>
            </a:r>
            <a:endParaRPr lang="tr-TR" sz="1400" dirty="0">
              <a:latin typeface="Times New Roman" pitchFamily="18" charset="0"/>
              <a:cs typeface="Times New Roman" pitchFamily="18" charset="0"/>
            </a:endParaRPr>
          </a:p>
          <a:p>
            <a:pPr algn="just" eaLnBrk="0" fontAlgn="base" hangingPunct="0">
              <a:lnSpc>
                <a:spcPct val="150000"/>
              </a:lnSpc>
              <a:spcBef>
                <a:spcPct val="0"/>
              </a:spcBef>
              <a:spcAft>
                <a:spcPct val="0"/>
              </a:spcAft>
            </a:pPr>
            <a:r>
              <a:rPr lang="tr-TR" sz="1400" b="1" dirty="0">
                <a:latin typeface="Times New Roman" pitchFamily="18" charset="0"/>
                <a:cs typeface="Times New Roman" pitchFamily="18" charset="0"/>
              </a:rPr>
              <a:t>Hastanemizde 7 adet asansör bulunmaktadır.</a:t>
            </a:r>
            <a:endParaRPr lang="tr-TR" sz="1400" dirty="0">
              <a:latin typeface="Times New Roman" pitchFamily="18" charset="0"/>
              <a:cs typeface="Times New Roman" pitchFamily="18" charset="0"/>
            </a:endParaRPr>
          </a:p>
          <a:p>
            <a:pPr algn="just" eaLnBrk="0" fontAlgn="base" hangingPunct="0">
              <a:lnSpc>
                <a:spcPct val="150000"/>
              </a:lnSpc>
              <a:spcBef>
                <a:spcPct val="0"/>
              </a:spcBef>
              <a:spcAft>
                <a:spcPct val="0"/>
              </a:spcAft>
            </a:pPr>
            <a:r>
              <a:rPr lang="tr-TR" sz="1400" b="1" dirty="0">
                <a:latin typeface="Times New Roman" pitchFamily="18" charset="0"/>
                <a:cs typeface="Times New Roman" pitchFamily="18" charset="0"/>
              </a:rPr>
              <a:t>A-B -C</a:t>
            </a:r>
            <a:r>
              <a:rPr lang="tr-TR" sz="1400" dirty="0">
                <a:latin typeface="Times New Roman" pitchFamily="18" charset="0"/>
                <a:cs typeface="Times New Roman" pitchFamily="18" charset="0"/>
              </a:rPr>
              <a:t> asansörleri hasta, hasta yakınları ve ziyaretçiler için tahsis edilmiştir.</a:t>
            </a:r>
          </a:p>
          <a:p>
            <a:pPr algn="just" eaLnBrk="0" fontAlgn="base" hangingPunct="0">
              <a:lnSpc>
                <a:spcPct val="150000"/>
              </a:lnSpc>
              <a:spcBef>
                <a:spcPct val="0"/>
              </a:spcBef>
              <a:spcAft>
                <a:spcPct val="0"/>
              </a:spcAft>
            </a:pPr>
            <a:r>
              <a:rPr lang="tr-TR" sz="1400" b="1" dirty="0">
                <a:latin typeface="Times New Roman" pitchFamily="18" charset="0"/>
                <a:cs typeface="Times New Roman" pitchFamily="18" charset="0"/>
              </a:rPr>
              <a:t>D -E</a:t>
            </a:r>
            <a:r>
              <a:rPr lang="tr-TR" sz="1400" dirty="0">
                <a:latin typeface="Times New Roman" pitchFamily="18" charset="0"/>
                <a:cs typeface="Times New Roman" pitchFamily="18" charset="0"/>
              </a:rPr>
              <a:t> asansörleri Hastane Personelinin kullanımı içindir. </a:t>
            </a:r>
          </a:p>
          <a:p>
            <a:pPr algn="just" eaLnBrk="0" fontAlgn="base" hangingPunct="0">
              <a:lnSpc>
                <a:spcPct val="150000"/>
              </a:lnSpc>
              <a:spcBef>
                <a:spcPct val="0"/>
              </a:spcBef>
              <a:spcAft>
                <a:spcPct val="0"/>
              </a:spcAft>
            </a:pPr>
            <a:r>
              <a:rPr lang="tr-TR" sz="1400" b="1" dirty="0">
                <a:latin typeface="Times New Roman" pitchFamily="18" charset="0"/>
                <a:cs typeface="Times New Roman" pitchFamily="18" charset="0"/>
              </a:rPr>
              <a:t>Hasta ve Malzeme Taşıma Asansörü:</a:t>
            </a:r>
            <a:r>
              <a:rPr lang="tr-TR" sz="1400" dirty="0">
                <a:latin typeface="Times New Roman" pitchFamily="18" charset="0"/>
                <a:cs typeface="Times New Roman" pitchFamily="18" charset="0"/>
              </a:rPr>
              <a:t> Ameliyata gidecek ya da ameliyattan çıkan hastalar için ayrılmış iki ayrı asansör bulunmaktadır.(Biri hasta taşıma, diğeri ise yük taşıma asansörüdür.) Özellikle bu asansörlerin personel tarafından amacı dışında kullanılmaması gerekmektedir.</a:t>
            </a:r>
          </a:p>
        </p:txBody>
      </p:sp>
      <p:pic>
        <p:nvPicPr>
          <p:cNvPr id="3" name="Resim 2"/>
          <p:cNvPicPr/>
          <p:nvPr/>
        </p:nvPicPr>
        <p:blipFill rotWithShape="1">
          <a:blip r:embed="rId2"/>
          <a:srcRect l="14810" t="27857" r="50360" b="17394"/>
          <a:stretch/>
        </p:blipFill>
        <p:spPr bwMode="auto">
          <a:xfrm>
            <a:off x="548680" y="175080"/>
            <a:ext cx="1099773" cy="1030315"/>
          </a:xfrm>
          <a:prstGeom prst="rect">
            <a:avLst/>
          </a:prstGeom>
          <a:ln>
            <a:noFill/>
          </a:ln>
          <a:extLst>
            <a:ext uri="{53640926-AAD7-44D8-BBD7-CCE9431645EC}">
              <a14:shadowObscured xmlns:a14="http://schemas.microsoft.com/office/drawing/2010/main"/>
            </a:ext>
          </a:extLst>
        </p:spPr>
      </p:pic>
      <p:pic>
        <p:nvPicPr>
          <p:cNvPr id="4" name="Resim 3"/>
          <p:cNvPicPr/>
          <p:nvPr/>
        </p:nvPicPr>
        <p:blipFill rotWithShape="1">
          <a:blip r:embed="rId3"/>
          <a:srcRect l="14960" t="27847" r="49938" b="18426"/>
          <a:stretch/>
        </p:blipFill>
        <p:spPr bwMode="auto">
          <a:xfrm>
            <a:off x="5297170" y="80552"/>
            <a:ext cx="1224136" cy="1124843"/>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265461" y="3423265"/>
            <a:ext cx="5832648"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endParaRPr lang="tr-TR" sz="1400" b="1" dirty="0" smtClean="0">
              <a:solidFill>
                <a:srgbClr val="FF0000"/>
              </a:solidFill>
              <a:latin typeface="Times New Roman" pitchFamily="18" charset="0"/>
              <a:ea typeface="Times New Roman" pitchFamily="18" charset="0"/>
              <a:cs typeface="Times New Roman" pitchFamily="18" charset="0"/>
            </a:endParaRPr>
          </a:p>
          <a:p>
            <a:pPr algn="just" fontAlgn="base">
              <a:spcBef>
                <a:spcPct val="0"/>
              </a:spcBef>
              <a:spcAft>
                <a:spcPct val="0"/>
              </a:spcAft>
            </a:pPr>
            <a:endParaRPr lang="tr-TR" sz="1400" b="1" dirty="0">
              <a:solidFill>
                <a:srgbClr val="FF0000"/>
              </a:solidFill>
              <a:latin typeface="Times New Roman" pitchFamily="18" charset="0"/>
              <a:ea typeface="Times New Roman" pitchFamily="18" charset="0"/>
              <a:cs typeface="Times New Roman" pitchFamily="18" charset="0"/>
            </a:endParaRPr>
          </a:p>
          <a:p>
            <a:pPr algn="just" fontAlgn="base">
              <a:spcBef>
                <a:spcPct val="0"/>
              </a:spcBef>
              <a:spcAft>
                <a:spcPct val="0"/>
              </a:spcAft>
            </a:pPr>
            <a:endParaRPr lang="tr-TR" sz="1400" b="1" dirty="0" smtClean="0">
              <a:solidFill>
                <a:srgbClr val="FF0000"/>
              </a:solidFill>
              <a:latin typeface="Times New Roman" pitchFamily="18" charset="0"/>
              <a:ea typeface="Times New Roman" pitchFamily="18" charset="0"/>
              <a:cs typeface="Times New Roman" pitchFamily="18" charset="0"/>
            </a:endParaRPr>
          </a:p>
          <a:p>
            <a:pPr algn="just" fontAlgn="base">
              <a:spcBef>
                <a:spcPct val="0"/>
              </a:spcBef>
              <a:spcAft>
                <a:spcPct val="0"/>
              </a:spcAft>
            </a:pPr>
            <a:endParaRPr lang="tr-TR" sz="1400" b="1" dirty="0">
              <a:solidFill>
                <a:srgbClr val="FF0000"/>
              </a:solidFill>
              <a:latin typeface="Times New Roman" pitchFamily="18" charset="0"/>
              <a:ea typeface="Times New Roman" pitchFamily="18" charset="0"/>
              <a:cs typeface="Times New Roman" pitchFamily="18" charset="0"/>
            </a:endParaRPr>
          </a:p>
          <a:p>
            <a:pPr algn="just" fontAlgn="base">
              <a:spcBef>
                <a:spcPct val="0"/>
              </a:spcBef>
              <a:spcAft>
                <a:spcPct val="0"/>
              </a:spcAft>
            </a:pPr>
            <a:endParaRPr lang="tr-TR" sz="1400" b="1" dirty="0" smtClean="0">
              <a:solidFill>
                <a:srgbClr val="FF0000"/>
              </a:solidFill>
              <a:latin typeface="Times New Roman" pitchFamily="18" charset="0"/>
              <a:ea typeface="Times New Roman" pitchFamily="18" charset="0"/>
              <a:cs typeface="Times New Roman" pitchFamily="18" charset="0"/>
            </a:endParaRPr>
          </a:p>
          <a:p>
            <a:pPr algn="just" fontAlgn="base">
              <a:spcBef>
                <a:spcPct val="0"/>
              </a:spcBef>
              <a:spcAft>
                <a:spcPct val="0"/>
              </a:spcAft>
            </a:pPr>
            <a:endParaRPr lang="tr-TR" sz="1400" b="1" dirty="0">
              <a:solidFill>
                <a:srgbClr val="FF0000"/>
              </a:solidFill>
              <a:latin typeface="Times New Roman" pitchFamily="18" charset="0"/>
              <a:ea typeface="Times New Roman" pitchFamily="18" charset="0"/>
              <a:cs typeface="Times New Roman" pitchFamily="18" charset="0"/>
            </a:endParaRPr>
          </a:p>
          <a:p>
            <a:pPr algn="just" fontAlgn="base">
              <a:spcBef>
                <a:spcPct val="0"/>
              </a:spcBef>
              <a:spcAft>
                <a:spcPct val="0"/>
              </a:spcAft>
            </a:pPr>
            <a:endParaRPr lang="tr-TR" sz="1400" b="1" dirty="0" smtClean="0">
              <a:solidFill>
                <a:srgbClr val="FF0000"/>
              </a:solidFill>
              <a:latin typeface="Times New Roman" pitchFamily="18" charset="0"/>
              <a:ea typeface="Times New Roman" pitchFamily="18" charset="0"/>
              <a:cs typeface="Times New Roman" pitchFamily="18" charset="0"/>
            </a:endParaRPr>
          </a:p>
          <a:p>
            <a:pPr algn="just" fontAlgn="base">
              <a:spcBef>
                <a:spcPct val="0"/>
              </a:spcBef>
              <a:spcAft>
                <a:spcPct val="0"/>
              </a:spcAft>
            </a:pPr>
            <a:endParaRPr lang="tr-TR" sz="1400" b="1" dirty="0">
              <a:solidFill>
                <a:srgbClr val="FF0000"/>
              </a:solidFill>
              <a:latin typeface="Times New Roman" pitchFamily="18" charset="0"/>
              <a:ea typeface="Times New Roman" pitchFamily="18" charset="0"/>
              <a:cs typeface="Times New Roman" pitchFamily="18" charset="0"/>
            </a:endParaRPr>
          </a:p>
          <a:p>
            <a:pPr algn="just" fontAlgn="base">
              <a:spcBef>
                <a:spcPct val="0"/>
              </a:spcBef>
              <a:spcAft>
                <a:spcPct val="0"/>
              </a:spcAft>
            </a:pPr>
            <a:endParaRPr lang="tr-TR" sz="1400" b="1" dirty="0" smtClean="0">
              <a:solidFill>
                <a:srgbClr val="FF0000"/>
              </a:solidFill>
              <a:latin typeface="Times New Roman" pitchFamily="18" charset="0"/>
              <a:ea typeface="Times New Roman" pitchFamily="18" charset="0"/>
              <a:cs typeface="Times New Roman" pitchFamily="18" charset="0"/>
            </a:endParaRPr>
          </a:p>
          <a:p>
            <a:pPr algn="just" fontAlgn="base">
              <a:spcBef>
                <a:spcPct val="0"/>
              </a:spcBef>
              <a:spcAft>
                <a:spcPct val="0"/>
              </a:spcAft>
            </a:pPr>
            <a:endParaRPr lang="tr-TR" sz="1400" b="1" dirty="0">
              <a:solidFill>
                <a:srgbClr val="FF0000"/>
              </a:solidFill>
              <a:latin typeface="Times New Roman" pitchFamily="18" charset="0"/>
              <a:ea typeface="Times New Roman" pitchFamily="18" charset="0"/>
              <a:cs typeface="Times New Roman" pitchFamily="18" charset="0"/>
            </a:endParaRPr>
          </a:p>
          <a:p>
            <a:pPr algn="just" fontAlgn="base">
              <a:spcBef>
                <a:spcPct val="0"/>
              </a:spcBef>
              <a:spcAft>
                <a:spcPct val="0"/>
              </a:spcAft>
            </a:pPr>
            <a:endParaRPr lang="tr-TR" sz="1400" b="1" dirty="0" smtClean="0">
              <a:solidFill>
                <a:srgbClr val="FF0000"/>
              </a:solidFill>
              <a:latin typeface="Times New Roman" pitchFamily="18" charset="0"/>
              <a:ea typeface="Times New Roman" pitchFamily="18" charset="0"/>
              <a:cs typeface="Times New Roman" pitchFamily="18" charset="0"/>
            </a:endParaRPr>
          </a:p>
          <a:p>
            <a:pPr algn="just" fontAlgn="base">
              <a:spcBef>
                <a:spcPct val="0"/>
              </a:spcBef>
              <a:spcAft>
                <a:spcPct val="0"/>
              </a:spcAft>
            </a:pPr>
            <a:endParaRPr lang="tr-TR" sz="1400" b="1" dirty="0">
              <a:solidFill>
                <a:srgbClr val="FF0000"/>
              </a:solidFill>
              <a:latin typeface="Times New Roman" pitchFamily="18" charset="0"/>
              <a:ea typeface="Times New Roman" pitchFamily="18" charset="0"/>
              <a:cs typeface="Times New Roman" pitchFamily="18" charset="0"/>
            </a:endParaRPr>
          </a:p>
          <a:p>
            <a:pPr algn="just" fontAlgn="base">
              <a:spcBef>
                <a:spcPct val="0"/>
              </a:spcBef>
              <a:spcAft>
                <a:spcPct val="0"/>
              </a:spcAft>
            </a:pPr>
            <a:endParaRPr lang="tr-TR" sz="1400" b="1" dirty="0" smtClean="0">
              <a:solidFill>
                <a:srgbClr val="FF0000"/>
              </a:solidFill>
              <a:latin typeface="Times New Roman" pitchFamily="18" charset="0"/>
              <a:ea typeface="Times New Roman" pitchFamily="18" charset="0"/>
              <a:cs typeface="Times New Roman" pitchFamily="18" charset="0"/>
            </a:endParaRPr>
          </a:p>
          <a:p>
            <a:pPr algn="just" fontAlgn="base">
              <a:spcBef>
                <a:spcPct val="0"/>
              </a:spcBef>
              <a:spcAft>
                <a:spcPct val="0"/>
              </a:spcAft>
            </a:pPr>
            <a:r>
              <a:rPr lang="tr-TR" sz="1400" b="1" dirty="0" smtClean="0">
                <a:solidFill>
                  <a:srgbClr val="FF0000"/>
                </a:solidFill>
                <a:latin typeface="Times New Roman" pitchFamily="18" charset="0"/>
                <a:ea typeface="Times New Roman" pitchFamily="18" charset="0"/>
                <a:cs typeface="Times New Roman" pitchFamily="18" charset="0"/>
              </a:rPr>
              <a:t>                     MESAİ SAATLERİ</a:t>
            </a:r>
            <a:endParaRPr lang="tr-TR" sz="1400" dirty="0">
              <a:latin typeface="Times New Roman" pitchFamily="18" charset="0"/>
              <a:cs typeface="Times New Roman" pitchFamily="18" charset="0"/>
            </a:endParaRPr>
          </a:p>
          <a:p>
            <a:pPr algn="just" eaLnBrk="0" fontAlgn="base" hangingPunct="0">
              <a:lnSpc>
                <a:spcPct val="150000"/>
              </a:lnSpc>
              <a:spcBef>
                <a:spcPct val="0"/>
              </a:spcBef>
              <a:spcAft>
                <a:spcPct val="0"/>
              </a:spcAft>
            </a:pPr>
            <a:r>
              <a:rPr lang="tr-TR" sz="1400" dirty="0" smtClean="0">
                <a:latin typeface="Times New Roman" pitchFamily="18" charset="0"/>
                <a:ea typeface="Times New Roman" pitchFamily="18" charset="0"/>
                <a:cs typeface="Times New Roman" pitchFamily="18" charset="0"/>
              </a:rPr>
              <a:t>Normal </a:t>
            </a:r>
            <a:r>
              <a:rPr lang="tr-TR" sz="1400" dirty="0">
                <a:latin typeface="Times New Roman" pitchFamily="18" charset="0"/>
                <a:ea typeface="Times New Roman" pitchFamily="18" charset="0"/>
                <a:cs typeface="Times New Roman" pitchFamily="18" charset="0"/>
              </a:rPr>
              <a:t>mesai saatlerinin dışında idari işlemler için Nöbetçi Amirlik ve Nöbetçi Memurluk, teknik hizmetlerle ilgili (sıhhi tesisat, oksijen, elektrik vb.) olarak gece vardiyası ekibi, sağlık hizmetleri ile ilgili olarak nöbetçi gruplarla (doktor, hemşire, sağlık teknisyeni gibi) 24 saatlik mesai sürdürülmektedir</a:t>
            </a:r>
            <a:r>
              <a:rPr lang="tr-TR" sz="1400" dirty="0" smtClean="0">
                <a:latin typeface="Times New Roman" pitchFamily="18" charset="0"/>
                <a:ea typeface="Times New Roman" pitchFamily="18" charset="0"/>
                <a:cs typeface="Times New Roman" pitchFamily="18" charset="0"/>
              </a:rPr>
              <a:t>.</a:t>
            </a:r>
          </a:p>
          <a:p>
            <a:pPr algn="just" eaLnBrk="0" fontAlgn="base" hangingPunct="0">
              <a:lnSpc>
                <a:spcPct val="150000"/>
              </a:lnSpc>
              <a:spcBef>
                <a:spcPct val="0"/>
              </a:spcBef>
              <a:spcAft>
                <a:spcPct val="0"/>
              </a:spcAft>
            </a:pPr>
            <a:endParaRPr lang="tr-TR" sz="1400" dirty="0">
              <a:latin typeface="Times New Roman" pitchFamily="18" charset="0"/>
              <a:cs typeface="Times New Roman" pitchFamily="18" charset="0"/>
            </a:endParaRPr>
          </a:p>
          <a:p>
            <a:pPr algn="just" eaLnBrk="0" fontAlgn="base" hangingPunct="0">
              <a:lnSpc>
                <a:spcPct val="150000"/>
              </a:lnSpc>
              <a:spcBef>
                <a:spcPct val="0"/>
              </a:spcBef>
              <a:spcAft>
                <a:spcPct val="0"/>
              </a:spcAft>
            </a:pPr>
            <a:r>
              <a:rPr lang="tr-TR" sz="1400" dirty="0">
                <a:latin typeface="Times New Roman" pitchFamily="18" charset="0"/>
                <a:ea typeface="Times New Roman" pitchFamily="18" charset="0"/>
                <a:cs typeface="Times New Roman" pitchFamily="18" charset="0"/>
              </a:rPr>
              <a:t>Mesai saatleri, 5947 Sayılı Tam Gün Yasasına göre planlanmaktadır. Kesintisiz olarak 24 saat 3 vardiya şeklinde hizmet verilmektedir.</a:t>
            </a:r>
            <a:endParaRPr lang="tr-TR" sz="1400" dirty="0">
              <a:latin typeface="Times New Roman" pitchFamily="18" charset="0"/>
              <a:cs typeface="Times New Roman" pitchFamily="18" charset="0"/>
            </a:endParaRPr>
          </a:p>
          <a:p>
            <a:pPr algn="just" eaLnBrk="0" fontAlgn="base" hangingPunct="0">
              <a:lnSpc>
                <a:spcPct val="150000"/>
              </a:lnSpc>
              <a:spcBef>
                <a:spcPct val="0"/>
              </a:spcBef>
              <a:spcAft>
                <a:spcPct val="0"/>
              </a:spcAft>
            </a:pPr>
            <a:endParaRPr lang="tr-TR" sz="1400" dirty="0">
              <a:latin typeface="Times New Roman" pitchFamily="18" charset="0"/>
              <a:cs typeface="Times New Roman" pitchFamily="18" charset="0"/>
            </a:endParaRPr>
          </a:p>
        </p:txBody>
      </p:sp>
      <p:sp>
        <p:nvSpPr>
          <p:cNvPr id="3" name="Rectangle 1"/>
          <p:cNvSpPr>
            <a:spLocks noChangeArrowheads="1"/>
          </p:cNvSpPr>
          <p:nvPr/>
        </p:nvSpPr>
        <p:spPr bwMode="auto">
          <a:xfrm>
            <a:off x="294872" y="1323789"/>
            <a:ext cx="6048672" cy="46166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lnSpc>
                <a:spcPct val="150000"/>
              </a:lnSpc>
              <a:spcBef>
                <a:spcPct val="0"/>
              </a:spcBef>
              <a:spcAft>
                <a:spcPct val="0"/>
              </a:spcAft>
              <a:tabLst>
                <a:tab pos="180975" algn="l"/>
              </a:tabLst>
            </a:pPr>
            <a:endParaRPr lang="tr-TR" sz="1400" b="1" dirty="0">
              <a:solidFill>
                <a:srgbClr val="FF0000"/>
              </a:solidFill>
              <a:latin typeface="Times New Roman" pitchFamily="18" charset="0"/>
              <a:ea typeface="Times New Roman" pitchFamily="18" charset="0"/>
              <a:cs typeface="Times New Roman" pitchFamily="18" charset="0"/>
            </a:endParaRPr>
          </a:p>
          <a:p>
            <a:pPr algn="just" fontAlgn="base">
              <a:lnSpc>
                <a:spcPct val="150000"/>
              </a:lnSpc>
              <a:spcBef>
                <a:spcPct val="0"/>
              </a:spcBef>
              <a:spcAft>
                <a:spcPct val="0"/>
              </a:spcAft>
              <a:tabLst>
                <a:tab pos="180975" algn="l"/>
              </a:tabLst>
            </a:pPr>
            <a:r>
              <a:rPr lang="tr-TR" sz="1400" b="1" dirty="0" smtClean="0">
                <a:solidFill>
                  <a:srgbClr val="FF0000"/>
                </a:solidFill>
                <a:latin typeface="Times New Roman" pitchFamily="18" charset="0"/>
                <a:ea typeface="Times New Roman" pitchFamily="18" charset="0"/>
                <a:cs typeface="Times New Roman" pitchFamily="18" charset="0"/>
              </a:rPr>
              <a:t>                   GENEL </a:t>
            </a:r>
            <a:r>
              <a:rPr lang="tr-TR" sz="1400" b="1" dirty="0">
                <a:solidFill>
                  <a:srgbClr val="FF0000"/>
                </a:solidFill>
                <a:latin typeface="Times New Roman" pitchFamily="18" charset="0"/>
                <a:ea typeface="Times New Roman" pitchFamily="18" charset="0"/>
                <a:cs typeface="Times New Roman" pitchFamily="18" charset="0"/>
              </a:rPr>
              <a:t>KURALLAR</a:t>
            </a:r>
            <a:endParaRPr lang="tr-TR" sz="1400" dirty="0">
              <a:latin typeface="Times New Roman" pitchFamily="18" charset="0"/>
              <a:cs typeface="Times New Roman" pitchFamily="18" charset="0"/>
            </a:endParaRPr>
          </a:p>
          <a:p>
            <a:pPr algn="just" eaLnBrk="0" fontAlgn="base" hangingPunct="0">
              <a:lnSpc>
                <a:spcPct val="150000"/>
              </a:lnSpc>
              <a:spcBef>
                <a:spcPct val="0"/>
              </a:spcBef>
              <a:spcAft>
                <a:spcPct val="0"/>
              </a:spcAft>
              <a:tabLst>
                <a:tab pos="180975" algn="l"/>
              </a:tabLst>
            </a:pPr>
            <a:r>
              <a:rPr lang="tr-TR" sz="1400" dirty="0">
                <a:latin typeface="Times New Roman" pitchFamily="18" charset="0"/>
                <a:ea typeface="Times New Roman" pitchFamily="18" charset="0"/>
                <a:cs typeface="Times New Roman" pitchFamily="18" charset="0"/>
              </a:rPr>
              <a:t>Hastanemizde çalışan tüm personelimiz belirlenen kurallara özen göstermelidir.</a:t>
            </a:r>
            <a:endParaRPr lang="tr-TR" sz="1400" dirty="0">
              <a:latin typeface="Times New Roman" pitchFamily="18" charset="0"/>
              <a:cs typeface="Times New Roman" pitchFamily="18" charset="0"/>
            </a:endParaRPr>
          </a:p>
          <a:p>
            <a:pPr algn="just" eaLnBrk="0" fontAlgn="base" hangingPunct="0">
              <a:lnSpc>
                <a:spcPct val="150000"/>
              </a:lnSpc>
              <a:spcBef>
                <a:spcPct val="0"/>
              </a:spcBef>
              <a:spcAft>
                <a:spcPct val="0"/>
              </a:spcAft>
              <a:buFontTx/>
              <a:buChar char="•"/>
              <a:tabLst>
                <a:tab pos="180975" algn="l"/>
              </a:tabLst>
            </a:pPr>
            <a:r>
              <a:rPr lang="tr-TR" sz="1400" dirty="0">
                <a:latin typeface="Times New Roman" pitchFamily="18" charset="0"/>
                <a:cs typeface="Times New Roman" pitchFamily="18" charset="0"/>
              </a:rPr>
              <a:t>Yürürlükte olan kanun, yönetmelik ve talimatlara uygun hareket etmek,</a:t>
            </a:r>
          </a:p>
          <a:p>
            <a:pPr algn="just" eaLnBrk="0" fontAlgn="base" hangingPunct="0">
              <a:lnSpc>
                <a:spcPct val="150000"/>
              </a:lnSpc>
              <a:spcBef>
                <a:spcPct val="0"/>
              </a:spcBef>
              <a:spcAft>
                <a:spcPct val="0"/>
              </a:spcAft>
              <a:buFontTx/>
              <a:buChar char="•"/>
              <a:tabLst>
                <a:tab pos="180975" algn="l"/>
              </a:tabLst>
            </a:pPr>
            <a:r>
              <a:rPr lang="tr-TR" sz="1400" dirty="0">
                <a:latin typeface="Times New Roman" pitchFamily="18" charset="0"/>
                <a:cs typeface="Times New Roman" pitchFamily="18" charset="0"/>
              </a:rPr>
              <a:t>Görev yetki ve sorumluluklarını bilmek ve gereklerini yerine getirmek,</a:t>
            </a:r>
          </a:p>
          <a:p>
            <a:pPr algn="just" eaLnBrk="0" fontAlgn="base" hangingPunct="0">
              <a:lnSpc>
                <a:spcPct val="150000"/>
              </a:lnSpc>
              <a:spcBef>
                <a:spcPct val="0"/>
              </a:spcBef>
              <a:spcAft>
                <a:spcPct val="0"/>
              </a:spcAft>
              <a:buFontTx/>
              <a:buChar char="•"/>
              <a:tabLst>
                <a:tab pos="180975" algn="l"/>
              </a:tabLst>
            </a:pPr>
            <a:r>
              <a:rPr lang="tr-TR" sz="1400" dirty="0">
                <a:latin typeface="Times New Roman" pitchFamily="18" charset="0"/>
                <a:cs typeface="Times New Roman" pitchFamily="18" charset="0"/>
              </a:rPr>
              <a:t>Yöneticileri tarafından verilen yazılı ve sözlü talimatları yerine getirmek,</a:t>
            </a:r>
          </a:p>
          <a:p>
            <a:pPr algn="just" eaLnBrk="0" fontAlgn="base" hangingPunct="0">
              <a:lnSpc>
                <a:spcPct val="150000"/>
              </a:lnSpc>
              <a:spcBef>
                <a:spcPct val="0"/>
              </a:spcBef>
              <a:spcAft>
                <a:spcPct val="0"/>
              </a:spcAft>
              <a:buFontTx/>
              <a:buChar char="•"/>
              <a:tabLst>
                <a:tab pos="180975" algn="l"/>
              </a:tabLst>
            </a:pPr>
            <a:r>
              <a:rPr lang="tr-TR" sz="1400" dirty="0">
                <a:latin typeface="Times New Roman" pitchFamily="18" charset="0"/>
                <a:cs typeface="Times New Roman" pitchFamily="18" charset="0"/>
              </a:rPr>
              <a:t>Mesai saatlerine uyum göstermek,</a:t>
            </a:r>
          </a:p>
          <a:p>
            <a:pPr algn="just" eaLnBrk="0" fontAlgn="base" hangingPunct="0">
              <a:lnSpc>
                <a:spcPct val="150000"/>
              </a:lnSpc>
              <a:spcBef>
                <a:spcPct val="0"/>
              </a:spcBef>
              <a:spcAft>
                <a:spcPct val="0"/>
              </a:spcAft>
              <a:buFontTx/>
              <a:buChar char="•"/>
              <a:tabLst>
                <a:tab pos="180975" algn="l"/>
              </a:tabLst>
            </a:pPr>
            <a:r>
              <a:rPr lang="tr-TR" sz="1400" dirty="0">
                <a:latin typeface="Times New Roman" pitchFamily="18" charset="0"/>
                <a:cs typeface="Times New Roman" pitchFamily="18" charset="0"/>
              </a:rPr>
              <a:t>İzinsiz görev yerini terk etmemek,</a:t>
            </a:r>
          </a:p>
          <a:p>
            <a:pPr algn="just" eaLnBrk="0" fontAlgn="base" hangingPunct="0">
              <a:lnSpc>
                <a:spcPct val="150000"/>
              </a:lnSpc>
              <a:spcBef>
                <a:spcPct val="0"/>
              </a:spcBef>
              <a:spcAft>
                <a:spcPct val="0"/>
              </a:spcAft>
              <a:buFontTx/>
              <a:buChar char="•"/>
              <a:tabLst>
                <a:tab pos="180975" algn="l"/>
              </a:tabLst>
            </a:pPr>
            <a:r>
              <a:rPr lang="tr-TR" sz="1400" dirty="0">
                <a:latin typeface="Times New Roman" pitchFamily="18" charset="0"/>
                <a:cs typeface="Times New Roman" pitchFamily="18" charset="0"/>
              </a:rPr>
              <a:t>Kurum imajına zarar verecek davranışta bulunmamak,</a:t>
            </a:r>
          </a:p>
          <a:p>
            <a:pPr algn="just" eaLnBrk="0" fontAlgn="base" hangingPunct="0">
              <a:lnSpc>
                <a:spcPct val="150000"/>
              </a:lnSpc>
              <a:spcBef>
                <a:spcPct val="0"/>
              </a:spcBef>
              <a:spcAft>
                <a:spcPct val="0"/>
              </a:spcAft>
              <a:buFontTx/>
              <a:buChar char="•"/>
              <a:tabLst>
                <a:tab pos="180975" algn="l"/>
              </a:tabLst>
            </a:pPr>
            <a:r>
              <a:rPr lang="tr-TR" sz="1400" dirty="0">
                <a:latin typeface="Times New Roman" pitchFamily="18" charset="0"/>
                <a:cs typeface="Times New Roman" pitchFamily="18" charset="0"/>
              </a:rPr>
              <a:t>Kuruma ait demirbaş malzemeleri ve kişisel malzemeleri özenli kullanmak,</a:t>
            </a:r>
          </a:p>
          <a:p>
            <a:pPr algn="just" eaLnBrk="0" fontAlgn="base" hangingPunct="0">
              <a:lnSpc>
                <a:spcPct val="150000"/>
              </a:lnSpc>
              <a:spcBef>
                <a:spcPct val="0"/>
              </a:spcBef>
              <a:spcAft>
                <a:spcPct val="0"/>
              </a:spcAft>
              <a:buFontTx/>
              <a:buChar char="•"/>
              <a:tabLst>
                <a:tab pos="180975" algn="l"/>
              </a:tabLst>
            </a:pPr>
            <a:r>
              <a:rPr lang="tr-TR" sz="1400" dirty="0">
                <a:latin typeface="Times New Roman" pitchFamily="18" charset="0"/>
                <a:cs typeface="Times New Roman" pitchFamily="18" charset="0"/>
              </a:rPr>
              <a:t>Kuruma ait malzeme kullanımında israf yapmamak,</a:t>
            </a:r>
          </a:p>
          <a:p>
            <a:pPr algn="just" eaLnBrk="0" fontAlgn="base" hangingPunct="0">
              <a:lnSpc>
                <a:spcPct val="150000"/>
              </a:lnSpc>
              <a:spcBef>
                <a:spcPct val="0"/>
              </a:spcBef>
              <a:spcAft>
                <a:spcPct val="0"/>
              </a:spcAft>
              <a:buFontTx/>
              <a:buChar char="•"/>
              <a:tabLst>
                <a:tab pos="180975" algn="l"/>
              </a:tabLst>
            </a:pPr>
            <a:r>
              <a:rPr lang="tr-TR" sz="1400" dirty="0">
                <a:latin typeface="Times New Roman" pitchFamily="18" charset="0"/>
                <a:cs typeface="Times New Roman" pitchFamily="18" charset="0"/>
              </a:rPr>
              <a:t>Kurum yöneticilerinden izin almadan basın açıklaması yapmamak, 3.şahıslara bilgi vermemek,</a:t>
            </a:r>
          </a:p>
          <a:p>
            <a:pPr algn="just" eaLnBrk="0" fontAlgn="base" hangingPunct="0">
              <a:lnSpc>
                <a:spcPct val="150000"/>
              </a:lnSpc>
              <a:spcBef>
                <a:spcPct val="0"/>
              </a:spcBef>
              <a:spcAft>
                <a:spcPct val="0"/>
              </a:spcAft>
              <a:buFontTx/>
              <a:buChar char="•"/>
              <a:tabLst>
                <a:tab pos="180975" algn="l"/>
              </a:tabLst>
            </a:pPr>
            <a:r>
              <a:rPr lang="tr-TR" sz="1400" dirty="0">
                <a:latin typeface="Times New Roman" pitchFamily="18" charset="0"/>
                <a:cs typeface="Times New Roman" pitchFamily="18" charset="0"/>
              </a:rPr>
              <a:t>Hasta ve yakınlarına karşı nazik ve ilgili davranmak.</a:t>
            </a:r>
          </a:p>
        </p:txBody>
      </p:sp>
      <p:pic>
        <p:nvPicPr>
          <p:cNvPr id="4" name="Resim 3"/>
          <p:cNvPicPr/>
          <p:nvPr/>
        </p:nvPicPr>
        <p:blipFill rotWithShape="1">
          <a:blip r:embed="rId2"/>
          <a:srcRect l="14810" t="27857" r="50360" b="17394"/>
          <a:stretch/>
        </p:blipFill>
        <p:spPr bwMode="auto">
          <a:xfrm>
            <a:off x="476672" y="269531"/>
            <a:ext cx="1099773" cy="1030315"/>
          </a:xfrm>
          <a:prstGeom prst="rect">
            <a:avLst/>
          </a:prstGeom>
          <a:ln>
            <a:noFill/>
          </a:ln>
          <a:extLst>
            <a:ext uri="{53640926-AAD7-44D8-BBD7-CCE9431645EC}">
              <a14:shadowObscured xmlns:a14="http://schemas.microsoft.com/office/drawing/2010/main"/>
            </a:ext>
          </a:extLst>
        </p:spPr>
      </p:pic>
      <p:pic>
        <p:nvPicPr>
          <p:cNvPr id="5" name="Resim 4"/>
          <p:cNvPicPr/>
          <p:nvPr/>
        </p:nvPicPr>
        <p:blipFill rotWithShape="1">
          <a:blip r:embed="rId3"/>
          <a:srcRect l="14960" t="27847" r="49938" b="18426"/>
          <a:stretch/>
        </p:blipFill>
        <p:spPr bwMode="auto">
          <a:xfrm>
            <a:off x="5090863" y="252939"/>
            <a:ext cx="1224136" cy="1124843"/>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601034" y="2123639"/>
            <a:ext cx="6048672" cy="42011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tabLst>
                <a:tab pos="228600" algn="l"/>
                <a:tab pos="4686300" algn="l"/>
              </a:tabLst>
            </a:pPr>
            <a:endParaRPr lang="tr-TR" sz="1200" b="1" dirty="0" smtClean="0">
              <a:solidFill>
                <a:srgbClr val="FF0000"/>
              </a:solidFill>
              <a:latin typeface="Times New Roman" pitchFamily="18" charset="0"/>
              <a:cs typeface="Times New Roman" pitchFamily="18" charset="0"/>
            </a:endParaRPr>
          </a:p>
          <a:p>
            <a:pPr algn="just" fontAlgn="base">
              <a:spcBef>
                <a:spcPct val="0"/>
              </a:spcBef>
              <a:spcAft>
                <a:spcPct val="0"/>
              </a:spcAft>
              <a:tabLst>
                <a:tab pos="228600" algn="l"/>
                <a:tab pos="4686300" algn="l"/>
              </a:tabLst>
            </a:pPr>
            <a:r>
              <a:rPr lang="tr-TR" sz="1200" b="1" dirty="0">
                <a:solidFill>
                  <a:srgbClr val="FF0000"/>
                </a:solidFill>
                <a:latin typeface="Times New Roman" pitchFamily="18" charset="0"/>
                <a:cs typeface="Times New Roman" pitchFamily="18" charset="0"/>
              </a:rPr>
              <a:t> </a:t>
            </a:r>
            <a:r>
              <a:rPr lang="tr-TR" sz="1200" b="1" dirty="0" smtClean="0">
                <a:solidFill>
                  <a:srgbClr val="FF0000"/>
                </a:solidFill>
                <a:latin typeface="Times New Roman" pitchFamily="18" charset="0"/>
                <a:cs typeface="Times New Roman" pitchFamily="18" charset="0"/>
              </a:rPr>
              <a:t>         TELEFON </a:t>
            </a:r>
            <a:r>
              <a:rPr lang="tr-TR" sz="1200" b="1" dirty="0">
                <a:solidFill>
                  <a:srgbClr val="FF0000"/>
                </a:solidFill>
                <a:latin typeface="Times New Roman" pitchFamily="18" charset="0"/>
                <a:cs typeface="Times New Roman" pitchFamily="18" charset="0"/>
              </a:rPr>
              <a:t>GÖRÜŞMELERİ SIRASINDA;</a:t>
            </a:r>
            <a:endParaRPr lang="tr-TR" sz="1200" dirty="0">
              <a:latin typeface="Times New Roman" pitchFamily="18" charset="0"/>
              <a:cs typeface="Times New Roman" pitchFamily="18" charset="0"/>
            </a:endParaRPr>
          </a:p>
          <a:p>
            <a:pPr algn="just" eaLnBrk="0" fontAlgn="base" hangingPunct="0">
              <a:lnSpc>
                <a:spcPct val="150000"/>
              </a:lnSpc>
              <a:spcBef>
                <a:spcPct val="0"/>
              </a:spcBef>
              <a:spcAft>
                <a:spcPct val="0"/>
              </a:spcAft>
              <a:buFontTx/>
              <a:buChar char="•"/>
              <a:tabLst>
                <a:tab pos="228600" algn="l"/>
                <a:tab pos="4686300" algn="l"/>
              </a:tabLst>
            </a:pPr>
            <a:r>
              <a:rPr lang="tr-TR" sz="1400" dirty="0">
                <a:latin typeface="Times New Roman" pitchFamily="18" charset="0"/>
                <a:cs typeface="Times New Roman" pitchFamily="18" charset="0"/>
              </a:rPr>
              <a:t>Telefonumuzun uzun süre çalmasına izin vermemeli,</a:t>
            </a:r>
          </a:p>
          <a:p>
            <a:pPr algn="just" eaLnBrk="0" fontAlgn="base" hangingPunct="0">
              <a:lnSpc>
                <a:spcPct val="150000"/>
              </a:lnSpc>
              <a:spcBef>
                <a:spcPct val="0"/>
              </a:spcBef>
              <a:spcAft>
                <a:spcPct val="0"/>
              </a:spcAft>
              <a:buFontTx/>
              <a:buChar char="•"/>
              <a:tabLst>
                <a:tab pos="228600" algn="l"/>
                <a:tab pos="4686300" algn="l"/>
              </a:tabLst>
            </a:pPr>
            <a:r>
              <a:rPr lang="tr-TR" sz="1400" dirty="0">
                <a:latin typeface="Times New Roman" pitchFamily="18" charset="0"/>
                <a:cs typeface="Times New Roman" pitchFamily="18" charset="0"/>
              </a:rPr>
              <a:t>Tüm görüşmeler mümkün olduğunca kısa tutulmalı, hatlar boş yere </a:t>
            </a:r>
          </a:p>
          <a:p>
            <a:pPr algn="just" eaLnBrk="0" fontAlgn="base" hangingPunct="0">
              <a:lnSpc>
                <a:spcPct val="150000"/>
              </a:lnSpc>
              <a:spcBef>
                <a:spcPct val="0"/>
              </a:spcBef>
              <a:spcAft>
                <a:spcPct val="0"/>
              </a:spcAft>
              <a:tabLst>
                <a:tab pos="228600" algn="l"/>
                <a:tab pos="4686300" algn="l"/>
              </a:tabLst>
            </a:pPr>
            <a:r>
              <a:rPr lang="tr-TR" sz="1400" dirty="0">
                <a:latin typeface="Times New Roman" pitchFamily="18" charset="0"/>
                <a:cs typeface="Times New Roman" pitchFamily="18" charset="0"/>
              </a:rPr>
              <a:t> </a:t>
            </a:r>
            <a:r>
              <a:rPr lang="tr-TR" sz="1400" dirty="0" smtClean="0">
                <a:latin typeface="Times New Roman" pitchFamily="18" charset="0"/>
                <a:cs typeface="Times New Roman" pitchFamily="18" charset="0"/>
              </a:rPr>
              <a:t>meşgul </a:t>
            </a:r>
            <a:r>
              <a:rPr lang="tr-TR" sz="1400" dirty="0">
                <a:latin typeface="Times New Roman" pitchFamily="18" charset="0"/>
                <a:cs typeface="Times New Roman" pitchFamily="18" charset="0"/>
              </a:rPr>
              <a:t>edilmemeli.</a:t>
            </a:r>
          </a:p>
          <a:p>
            <a:pPr algn="just" eaLnBrk="0" fontAlgn="base" hangingPunct="0">
              <a:lnSpc>
                <a:spcPct val="150000"/>
              </a:lnSpc>
              <a:spcBef>
                <a:spcPct val="0"/>
              </a:spcBef>
              <a:spcAft>
                <a:spcPct val="0"/>
              </a:spcAft>
              <a:buFontTx/>
              <a:buChar char="•"/>
              <a:tabLst>
                <a:tab pos="228600" algn="l"/>
                <a:tab pos="4686300" algn="l"/>
              </a:tabLst>
            </a:pPr>
            <a:r>
              <a:rPr lang="tr-TR" sz="1400" dirty="0">
                <a:latin typeface="Times New Roman" pitchFamily="18" charset="0"/>
                <a:cs typeface="Times New Roman" pitchFamily="18" charset="0"/>
              </a:rPr>
              <a:t>Telefonda mutlaka kendini ve çalışılan birimi tanıtmalı,</a:t>
            </a:r>
          </a:p>
          <a:p>
            <a:pPr algn="just" eaLnBrk="0" fontAlgn="base" hangingPunct="0">
              <a:lnSpc>
                <a:spcPct val="150000"/>
              </a:lnSpc>
              <a:spcBef>
                <a:spcPct val="0"/>
              </a:spcBef>
              <a:spcAft>
                <a:spcPct val="0"/>
              </a:spcAft>
              <a:buFontTx/>
              <a:buChar char="•"/>
              <a:tabLst>
                <a:tab pos="228600" algn="l"/>
                <a:tab pos="4686300" algn="l"/>
              </a:tabLst>
            </a:pPr>
            <a:r>
              <a:rPr lang="tr-TR" sz="1400" dirty="0">
                <a:latin typeface="Times New Roman" pitchFamily="18" charset="0"/>
                <a:cs typeface="Times New Roman" pitchFamily="18" charset="0"/>
              </a:rPr>
              <a:t> Görüşmeleri nazik bir şekilde sürdürmeli,</a:t>
            </a:r>
          </a:p>
          <a:p>
            <a:pPr algn="just" eaLnBrk="0" fontAlgn="base" hangingPunct="0">
              <a:lnSpc>
                <a:spcPct val="150000"/>
              </a:lnSpc>
              <a:spcBef>
                <a:spcPct val="0"/>
              </a:spcBef>
              <a:spcAft>
                <a:spcPct val="0"/>
              </a:spcAft>
              <a:buFontTx/>
              <a:buChar char="•"/>
              <a:tabLst>
                <a:tab pos="228600" algn="l"/>
                <a:tab pos="4686300" algn="l"/>
              </a:tabLst>
            </a:pPr>
            <a:r>
              <a:rPr lang="tr-TR" sz="1400" dirty="0">
                <a:latin typeface="Times New Roman" pitchFamily="18" charset="0"/>
                <a:cs typeface="Times New Roman" pitchFamily="18" charset="0"/>
              </a:rPr>
              <a:t>Türkçeyi düzgün telaffuz etmeli,</a:t>
            </a:r>
          </a:p>
          <a:p>
            <a:pPr algn="just" eaLnBrk="0" fontAlgn="base" hangingPunct="0">
              <a:lnSpc>
                <a:spcPct val="150000"/>
              </a:lnSpc>
              <a:spcBef>
                <a:spcPct val="0"/>
              </a:spcBef>
              <a:spcAft>
                <a:spcPct val="0"/>
              </a:spcAft>
              <a:buFontTx/>
              <a:buChar char="•"/>
              <a:tabLst>
                <a:tab pos="228600" algn="l"/>
                <a:tab pos="4686300" algn="l"/>
              </a:tabLst>
            </a:pPr>
            <a:r>
              <a:rPr lang="tr-TR" sz="1400" dirty="0">
                <a:latin typeface="Times New Roman" pitchFamily="18" charset="0"/>
                <a:cs typeface="Times New Roman" pitchFamily="18" charset="0"/>
              </a:rPr>
              <a:t>Sakin, olumlu, anlaşılır, konuya hakim, mekanik olmayan bir ses </a:t>
            </a:r>
            <a:r>
              <a:rPr lang="tr-TR" sz="1400" dirty="0" smtClean="0">
                <a:latin typeface="Times New Roman" pitchFamily="18" charset="0"/>
                <a:cs typeface="Times New Roman" pitchFamily="18" charset="0"/>
              </a:rPr>
              <a:t>tonu ve </a:t>
            </a:r>
            <a:r>
              <a:rPr lang="tr-TR" sz="1400" dirty="0">
                <a:latin typeface="Times New Roman" pitchFamily="18" charset="0"/>
                <a:cs typeface="Times New Roman" pitchFamily="18" charset="0"/>
              </a:rPr>
              <a:t>şiddeti ile konuşmaya özen göstermeli,</a:t>
            </a:r>
          </a:p>
          <a:p>
            <a:pPr algn="just" eaLnBrk="0" fontAlgn="base" hangingPunct="0">
              <a:lnSpc>
                <a:spcPct val="150000"/>
              </a:lnSpc>
              <a:spcBef>
                <a:spcPct val="0"/>
              </a:spcBef>
              <a:spcAft>
                <a:spcPct val="0"/>
              </a:spcAft>
              <a:buFontTx/>
              <a:buChar char="•"/>
              <a:tabLst>
                <a:tab pos="228600" algn="l"/>
                <a:tab pos="4686300" algn="l"/>
              </a:tabLst>
            </a:pPr>
            <a:r>
              <a:rPr lang="tr-TR" sz="1400" dirty="0" smtClean="0">
                <a:latin typeface="Times New Roman" pitchFamily="18" charset="0"/>
                <a:cs typeface="Times New Roman" pitchFamily="18" charset="0"/>
              </a:rPr>
              <a:t>İşyerinde </a:t>
            </a:r>
            <a:r>
              <a:rPr lang="tr-TR" sz="1400" dirty="0">
                <a:latin typeface="Times New Roman" pitchFamily="18" charset="0"/>
                <a:cs typeface="Times New Roman" pitchFamily="18" charset="0"/>
              </a:rPr>
              <a:t>telefonla özel ve uzun konuşmalar yapılmamalı,</a:t>
            </a:r>
          </a:p>
          <a:p>
            <a:pPr algn="just" eaLnBrk="0" fontAlgn="base" hangingPunct="0">
              <a:lnSpc>
                <a:spcPct val="150000"/>
              </a:lnSpc>
              <a:spcBef>
                <a:spcPct val="0"/>
              </a:spcBef>
              <a:spcAft>
                <a:spcPct val="0"/>
              </a:spcAft>
              <a:buFontTx/>
              <a:buChar char="•"/>
              <a:tabLst>
                <a:tab pos="228600" algn="l"/>
                <a:tab pos="4686300" algn="l"/>
              </a:tabLst>
            </a:pPr>
            <a:r>
              <a:rPr lang="tr-TR" sz="1400" dirty="0">
                <a:latin typeface="Times New Roman" pitchFamily="18" charset="0"/>
                <a:cs typeface="Times New Roman" pitchFamily="18" charset="0"/>
              </a:rPr>
              <a:t>Bilinmeyen konularda, telefondaki kişiye yanlış ya da yanıltıcı bilgi </a:t>
            </a:r>
          </a:p>
          <a:p>
            <a:pPr algn="just" eaLnBrk="0" fontAlgn="base" hangingPunct="0">
              <a:lnSpc>
                <a:spcPct val="150000"/>
              </a:lnSpc>
              <a:spcBef>
                <a:spcPct val="0"/>
              </a:spcBef>
              <a:spcAft>
                <a:spcPct val="0"/>
              </a:spcAft>
              <a:tabLst>
                <a:tab pos="228600" algn="l"/>
                <a:tab pos="4686300" algn="l"/>
              </a:tabLst>
            </a:pPr>
            <a:r>
              <a:rPr lang="tr-TR" sz="1400" dirty="0">
                <a:latin typeface="Times New Roman" pitchFamily="18" charset="0"/>
                <a:cs typeface="Times New Roman" pitchFamily="18" charset="0"/>
              </a:rPr>
              <a:t>  </a:t>
            </a:r>
            <a:r>
              <a:rPr lang="tr-TR" sz="1400" dirty="0" smtClean="0">
                <a:latin typeface="Times New Roman" pitchFamily="18" charset="0"/>
                <a:cs typeface="Times New Roman" pitchFamily="18" charset="0"/>
              </a:rPr>
              <a:t>verilmemeli.</a:t>
            </a:r>
          </a:p>
          <a:p>
            <a:pPr algn="just" eaLnBrk="0" fontAlgn="base" hangingPunct="0">
              <a:spcBef>
                <a:spcPct val="0"/>
              </a:spcBef>
              <a:spcAft>
                <a:spcPct val="0"/>
              </a:spcAft>
              <a:tabLst>
                <a:tab pos="228600" algn="l"/>
                <a:tab pos="4686300" algn="l"/>
              </a:tabLst>
            </a:pPr>
            <a:r>
              <a:rPr lang="tr-TR" sz="1200" dirty="0" smtClean="0">
                <a:latin typeface="Times New Roman" pitchFamily="18" charset="0"/>
                <a:cs typeface="Times New Roman" pitchFamily="18" charset="0"/>
              </a:rPr>
              <a:t>                  </a:t>
            </a:r>
            <a:endParaRPr lang="tr-TR" sz="1200" dirty="0">
              <a:latin typeface="Times New Roman" pitchFamily="18" charset="0"/>
              <a:cs typeface="Times New Roman" pitchFamily="18" charset="0"/>
            </a:endParaRPr>
          </a:p>
        </p:txBody>
      </p:sp>
      <p:sp>
        <p:nvSpPr>
          <p:cNvPr id="26627" name="Rectangle 3"/>
          <p:cNvSpPr>
            <a:spLocks noChangeArrowheads="1"/>
          </p:cNvSpPr>
          <p:nvPr/>
        </p:nvSpPr>
        <p:spPr bwMode="auto">
          <a:xfrm>
            <a:off x="2" y="13774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tabLst>
                <a:tab pos="228600" algn="l"/>
              </a:tabLst>
            </a:pPr>
            <a:endParaRPr lang="tr-TR">
              <a:latin typeface="Arial" pitchFamily="34" charset="0"/>
              <a:cs typeface="Arial" pitchFamily="34" charset="0"/>
            </a:endParaRPr>
          </a:p>
        </p:txBody>
      </p:sp>
      <p:pic>
        <p:nvPicPr>
          <p:cNvPr id="5" name="Resim 4"/>
          <p:cNvPicPr/>
          <p:nvPr/>
        </p:nvPicPr>
        <p:blipFill rotWithShape="1">
          <a:blip r:embed="rId2"/>
          <a:srcRect l="14810" t="27857" r="50360" b="17394"/>
          <a:stretch/>
        </p:blipFill>
        <p:spPr bwMode="auto">
          <a:xfrm>
            <a:off x="601034" y="102022"/>
            <a:ext cx="1099773" cy="1030315"/>
          </a:xfrm>
          <a:prstGeom prst="rect">
            <a:avLst/>
          </a:prstGeom>
          <a:ln>
            <a:noFill/>
          </a:ln>
          <a:extLst>
            <a:ext uri="{53640926-AAD7-44D8-BBD7-CCE9431645EC}">
              <a14:shadowObscured xmlns:a14="http://schemas.microsoft.com/office/drawing/2010/main"/>
            </a:ext>
          </a:extLst>
        </p:spPr>
      </p:pic>
      <p:pic>
        <p:nvPicPr>
          <p:cNvPr id="6" name="Resim 5"/>
          <p:cNvPicPr/>
          <p:nvPr/>
        </p:nvPicPr>
        <p:blipFill rotWithShape="1">
          <a:blip r:embed="rId3"/>
          <a:srcRect l="14960" t="27847" r="49938" b="18426"/>
          <a:stretch/>
        </p:blipFill>
        <p:spPr bwMode="auto">
          <a:xfrm>
            <a:off x="5301208" y="54757"/>
            <a:ext cx="1224136" cy="1124843"/>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404664" y="1208584"/>
            <a:ext cx="6036234" cy="77867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tabLst>
                <a:tab pos="114300" algn="l"/>
              </a:tabLst>
            </a:pPr>
            <a:endParaRPr lang="tr-TR" sz="1400" b="1" dirty="0" smtClean="0">
              <a:solidFill>
                <a:srgbClr val="FF0000"/>
              </a:solidFill>
              <a:latin typeface="Times New Roman" pitchFamily="18" charset="0"/>
              <a:ea typeface="Times New Roman" pitchFamily="18" charset="0"/>
              <a:cs typeface="Times New Roman" pitchFamily="18" charset="0"/>
            </a:endParaRPr>
          </a:p>
          <a:p>
            <a:pPr fontAlgn="base">
              <a:lnSpc>
                <a:spcPct val="150000"/>
              </a:lnSpc>
              <a:spcBef>
                <a:spcPct val="0"/>
              </a:spcBef>
              <a:spcAft>
                <a:spcPct val="0"/>
              </a:spcAft>
              <a:tabLst>
                <a:tab pos="114300" algn="l"/>
              </a:tabLst>
            </a:pPr>
            <a:r>
              <a:rPr lang="tr-TR" sz="1400" b="1" dirty="0" smtClean="0">
                <a:solidFill>
                  <a:srgbClr val="FF0000"/>
                </a:solidFill>
                <a:latin typeface="Times New Roman" pitchFamily="18" charset="0"/>
                <a:ea typeface="Times New Roman" pitchFamily="18" charset="0"/>
                <a:cs typeface="Times New Roman" pitchFamily="18" charset="0"/>
              </a:rPr>
              <a:t>GÜVENLİK  </a:t>
            </a:r>
            <a:r>
              <a:rPr lang="tr-TR" sz="1400" b="1" dirty="0">
                <a:solidFill>
                  <a:srgbClr val="FF0000"/>
                </a:solidFill>
                <a:latin typeface="Times New Roman" pitchFamily="18" charset="0"/>
                <a:ea typeface="Times New Roman" pitchFamily="18" charset="0"/>
                <a:cs typeface="Times New Roman" pitchFamily="18" charset="0"/>
              </a:rPr>
              <a:t>( 0155 )</a:t>
            </a:r>
            <a:endParaRPr lang="tr-TR" sz="1400" dirty="0">
              <a:latin typeface="Times New Roman" pitchFamily="18" charset="0"/>
              <a:cs typeface="Times New Roman" pitchFamily="18" charset="0"/>
            </a:endParaRPr>
          </a:p>
          <a:p>
            <a:pPr eaLnBrk="0" fontAlgn="base" hangingPunct="0">
              <a:lnSpc>
                <a:spcPct val="150000"/>
              </a:lnSpc>
              <a:spcBef>
                <a:spcPct val="0"/>
              </a:spcBef>
              <a:spcAft>
                <a:spcPct val="0"/>
              </a:spcAft>
              <a:tabLst>
                <a:tab pos="114300" algn="l"/>
              </a:tabLst>
            </a:pPr>
            <a:r>
              <a:rPr lang="tr-TR" sz="1400" dirty="0">
                <a:latin typeface="Times New Roman" pitchFamily="18" charset="0"/>
                <a:ea typeface="Times New Roman" pitchFamily="18" charset="0"/>
                <a:cs typeface="Times New Roman" pitchFamily="18" charset="0"/>
              </a:rPr>
              <a:t>5188 Sayılı Özel Güvenlik Yasası gereğince eğitim alan güvenlik görevlilerimiz hastanemizde mal ve can güvenliğini sağlamaktadır. </a:t>
            </a:r>
            <a:endParaRPr lang="tr-TR" sz="1400" dirty="0">
              <a:latin typeface="Times New Roman" pitchFamily="18" charset="0"/>
              <a:cs typeface="Times New Roman" pitchFamily="18" charset="0"/>
            </a:endParaRPr>
          </a:p>
          <a:p>
            <a:pPr eaLnBrk="0" fontAlgn="base" hangingPunct="0">
              <a:lnSpc>
                <a:spcPct val="150000"/>
              </a:lnSpc>
              <a:spcBef>
                <a:spcPct val="0"/>
              </a:spcBef>
              <a:spcAft>
                <a:spcPct val="0"/>
              </a:spcAft>
              <a:tabLst>
                <a:tab pos="114300" algn="l"/>
              </a:tabLst>
            </a:pPr>
            <a:r>
              <a:rPr lang="tr-TR" sz="1400" dirty="0">
                <a:latin typeface="Times New Roman" pitchFamily="18" charset="0"/>
                <a:ea typeface="Times New Roman" pitchFamily="18" charset="0"/>
                <a:cs typeface="Times New Roman" pitchFamily="18" charset="0"/>
              </a:rPr>
              <a:t>Güvenliği tehdit eden herhangi bir durumla karşılaşıldığında;</a:t>
            </a:r>
            <a:endParaRPr lang="tr-TR" sz="1400" dirty="0">
              <a:latin typeface="Times New Roman" pitchFamily="18" charset="0"/>
              <a:cs typeface="Times New Roman" pitchFamily="18" charset="0"/>
            </a:endParaRPr>
          </a:p>
          <a:p>
            <a:pPr eaLnBrk="0" fontAlgn="base" hangingPunct="0">
              <a:lnSpc>
                <a:spcPct val="150000"/>
              </a:lnSpc>
              <a:spcBef>
                <a:spcPct val="0"/>
              </a:spcBef>
              <a:spcAft>
                <a:spcPct val="0"/>
              </a:spcAft>
              <a:buFontTx/>
              <a:buChar char="•"/>
              <a:tabLst>
                <a:tab pos="114300" algn="l"/>
              </a:tabLst>
            </a:pPr>
            <a:r>
              <a:rPr lang="tr-TR" sz="1400" dirty="0">
                <a:latin typeface="Times New Roman" pitchFamily="18" charset="0"/>
                <a:ea typeface="Times New Roman" pitchFamily="18" charset="0"/>
                <a:cs typeface="Times New Roman" pitchFamily="18" charset="0"/>
              </a:rPr>
              <a:t>Kayıp çocuk olduğunda veya bebek kaçırıldığında ( pembe kod alarmı),</a:t>
            </a:r>
            <a:endParaRPr lang="tr-TR" sz="1400" dirty="0">
              <a:latin typeface="Times New Roman" pitchFamily="18" charset="0"/>
              <a:cs typeface="Times New Roman" pitchFamily="18" charset="0"/>
            </a:endParaRPr>
          </a:p>
          <a:p>
            <a:pPr eaLnBrk="0" fontAlgn="base" hangingPunct="0">
              <a:lnSpc>
                <a:spcPct val="150000"/>
              </a:lnSpc>
              <a:spcBef>
                <a:spcPct val="0"/>
              </a:spcBef>
              <a:spcAft>
                <a:spcPct val="0"/>
              </a:spcAft>
              <a:buFontTx/>
              <a:buChar char="•"/>
              <a:tabLst>
                <a:tab pos="114300" algn="l"/>
              </a:tabLst>
            </a:pPr>
            <a:r>
              <a:rPr lang="tr-TR" sz="1400" dirty="0">
                <a:latin typeface="Times New Roman" pitchFamily="18" charset="0"/>
                <a:ea typeface="Times New Roman" pitchFamily="18" charset="0"/>
                <a:cs typeface="Times New Roman" pitchFamily="18" charset="0"/>
              </a:rPr>
              <a:t>Hırsızlık durumunda,</a:t>
            </a:r>
            <a:endParaRPr lang="tr-TR" sz="1400" dirty="0">
              <a:latin typeface="Times New Roman" pitchFamily="18" charset="0"/>
              <a:cs typeface="Times New Roman" pitchFamily="18" charset="0"/>
            </a:endParaRPr>
          </a:p>
          <a:p>
            <a:pPr eaLnBrk="0" fontAlgn="base" hangingPunct="0">
              <a:lnSpc>
                <a:spcPct val="150000"/>
              </a:lnSpc>
              <a:spcBef>
                <a:spcPct val="0"/>
              </a:spcBef>
              <a:spcAft>
                <a:spcPct val="0"/>
              </a:spcAft>
              <a:buFontTx/>
              <a:buChar char="•"/>
              <a:tabLst>
                <a:tab pos="114300" algn="l"/>
              </a:tabLst>
            </a:pPr>
            <a:r>
              <a:rPr lang="tr-TR" sz="1400" dirty="0">
                <a:latin typeface="Times New Roman" pitchFamily="18" charset="0"/>
                <a:ea typeface="Times New Roman" pitchFamily="18" charset="0"/>
                <a:cs typeface="Times New Roman" pitchFamily="18" charset="0"/>
              </a:rPr>
              <a:t>Darp durumunda,</a:t>
            </a:r>
            <a:endParaRPr lang="tr-TR" sz="1400" dirty="0">
              <a:latin typeface="Times New Roman" pitchFamily="18" charset="0"/>
              <a:cs typeface="Times New Roman" pitchFamily="18" charset="0"/>
            </a:endParaRPr>
          </a:p>
          <a:p>
            <a:pPr eaLnBrk="0" fontAlgn="base" hangingPunct="0">
              <a:lnSpc>
                <a:spcPct val="150000"/>
              </a:lnSpc>
              <a:spcBef>
                <a:spcPct val="0"/>
              </a:spcBef>
              <a:spcAft>
                <a:spcPct val="0"/>
              </a:spcAft>
              <a:buFontTx/>
              <a:buChar char="•"/>
              <a:tabLst>
                <a:tab pos="114300" algn="l"/>
              </a:tabLst>
            </a:pPr>
            <a:r>
              <a:rPr lang="tr-TR" sz="1400" dirty="0">
                <a:latin typeface="Times New Roman" pitchFamily="18" charset="0"/>
                <a:ea typeface="Times New Roman" pitchFamily="18" charset="0"/>
                <a:cs typeface="Times New Roman" pitchFamily="18" charset="0"/>
              </a:rPr>
              <a:t>Ziyaret saatine uyulmadığı durumlarda,</a:t>
            </a:r>
            <a:endParaRPr lang="tr-TR" sz="1400" dirty="0">
              <a:latin typeface="Times New Roman" pitchFamily="18" charset="0"/>
              <a:cs typeface="Times New Roman" pitchFamily="18" charset="0"/>
            </a:endParaRPr>
          </a:p>
          <a:p>
            <a:pPr eaLnBrk="0" fontAlgn="base" hangingPunct="0">
              <a:lnSpc>
                <a:spcPct val="150000"/>
              </a:lnSpc>
              <a:spcBef>
                <a:spcPct val="0"/>
              </a:spcBef>
              <a:spcAft>
                <a:spcPct val="0"/>
              </a:spcAft>
              <a:buFontTx/>
              <a:buChar char="•"/>
              <a:tabLst>
                <a:tab pos="114300" algn="l"/>
              </a:tabLst>
            </a:pPr>
            <a:r>
              <a:rPr lang="tr-TR" sz="1400" dirty="0">
                <a:latin typeface="Times New Roman" pitchFamily="18" charset="0"/>
                <a:ea typeface="Times New Roman" pitchFamily="18" charset="0"/>
                <a:cs typeface="Times New Roman" pitchFamily="18" charset="0"/>
              </a:rPr>
              <a:t>Şüpheli şahıslarla karşılaşma durumunda,</a:t>
            </a:r>
            <a:endParaRPr lang="tr-TR" sz="1400" dirty="0">
              <a:latin typeface="Times New Roman" pitchFamily="18" charset="0"/>
              <a:cs typeface="Times New Roman" pitchFamily="18" charset="0"/>
            </a:endParaRPr>
          </a:p>
          <a:p>
            <a:pPr eaLnBrk="0" fontAlgn="base" hangingPunct="0">
              <a:lnSpc>
                <a:spcPct val="150000"/>
              </a:lnSpc>
              <a:spcBef>
                <a:spcPct val="0"/>
              </a:spcBef>
              <a:spcAft>
                <a:spcPct val="0"/>
              </a:spcAft>
              <a:buFontTx/>
              <a:buChar char="•"/>
              <a:tabLst>
                <a:tab pos="114300" algn="l"/>
              </a:tabLst>
            </a:pPr>
            <a:r>
              <a:rPr lang="tr-TR" sz="1400" dirty="0">
                <a:latin typeface="Times New Roman" pitchFamily="18" charset="0"/>
                <a:ea typeface="Times New Roman" pitchFamily="18" charset="0"/>
                <a:cs typeface="Times New Roman" pitchFamily="18" charset="0"/>
              </a:rPr>
              <a:t>Kayıp eşya olduğunda </a:t>
            </a:r>
            <a:endParaRPr lang="tr-TR" sz="1400" dirty="0">
              <a:latin typeface="Times New Roman" pitchFamily="18" charset="0"/>
              <a:cs typeface="Times New Roman" pitchFamily="18" charset="0"/>
            </a:endParaRPr>
          </a:p>
          <a:p>
            <a:pPr eaLnBrk="0" fontAlgn="base" hangingPunct="0">
              <a:lnSpc>
                <a:spcPct val="150000"/>
              </a:lnSpc>
              <a:spcBef>
                <a:spcPct val="0"/>
              </a:spcBef>
              <a:spcAft>
                <a:spcPct val="0"/>
              </a:spcAft>
              <a:tabLst>
                <a:tab pos="114300" algn="l"/>
              </a:tabLst>
            </a:pPr>
            <a:r>
              <a:rPr lang="tr-TR" sz="1400" b="1" dirty="0">
                <a:latin typeface="Times New Roman" pitchFamily="18" charset="0"/>
                <a:ea typeface="Times New Roman" pitchFamily="18" charset="0"/>
                <a:cs typeface="Times New Roman" pitchFamily="18" charset="0"/>
              </a:rPr>
              <a:t>0155 </a:t>
            </a:r>
            <a:r>
              <a:rPr lang="tr-TR" sz="1400" dirty="0">
                <a:latin typeface="Times New Roman" pitchFamily="18" charset="0"/>
                <a:ea typeface="Times New Roman" pitchFamily="18" charset="0"/>
                <a:cs typeface="Times New Roman" pitchFamily="18" charset="0"/>
              </a:rPr>
              <a:t>numaralı telefonu arayarak </a:t>
            </a:r>
            <a:r>
              <a:rPr lang="tr-TR" sz="1400" b="1" dirty="0">
                <a:solidFill>
                  <a:srgbClr val="000000"/>
                </a:solidFill>
                <a:latin typeface="Times New Roman" pitchFamily="18" charset="0"/>
                <a:ea typeface="Times New Roman" pitchFamily="18" charset="0"/>
                <a:cs typeface="Times New Roman" pitchFamily="18" charset="0"/>
              </a:rPr>
              <a:t>Güvenlik Biriminden</a:t>
            </a:r>
            <a:r>
              <a:rPr lang="tr-TR" sz="1400" dirty="0">
                <a:latin typeface="Times New Roman" pitchFamily="18" charset="0"/>
                <a:ea typeface="Times New Roman" pitchFamily="18" charset="0"/>
                <a:cs typeface="Times New Roman" pitchFamily="18" charset="0"/>
              </a:rPr>
              <a:t> yardım istenebilir. </a:t>
            </a:r>
            <a:endParaRPr lang="tr-TR" sz="1400" dirty="0">
              <a:latin typeface="Times New Roman" pitchFamily="18" charset="0"/>
              <a:cs typeface="Times New Roman" pitchFamily="18" charset="0"/>
            </a:endParaRPr>
          </a:p>
          <a:p>
            <a:pPr eaLnBrk="0" fontAlgn="base" hangingPunct="0">
              <a:lnSpc>
                <a:spcPct val="150000"/>
              </a:lnSpc>
              <a:spcBef>
                <a:spcPct val="0"/>
              </a:spcBef>
              <a:spcAft>
                <a:spcPct val="0"/>
              </a:spcAft>
              <a:tabLst>
                <a:tab pos="114300" algn="l"/>
              </a:tabLst>
            </a:pPr>
            <a:r>
              <a:rPr lang="tr-TR" sz="1400" dirty="0">
                <a:latin typeface="Times New Roman" pitchFamily="18" charset="0"/>
                <a:ea typeface="Times New Roman" pitchFamily="18" charset="0"/>
                <a:cs typeface="Times New Roman" pitchFamily="18" charset="0"/>
              </a:rPr>
              <a:t>Hastanemiz 24 saat güvenlik kameraları ile izlenmektedir.</a:t>
            </a:r>
            <a:endParaRPr lang="tr-TR" sz="1400" dirty="0">
              <a:latin typeface="Times New Roman" pitchFamily="18" charset="0"/>
              <a:cs typeface="Times New Roman" pitchFamily="18" charset="0"/>
            </a:endParaRPr>
          </a:p>
          <a:p>
            <a:pPr eaLnBrk="0" fontAlgn="base" hangingPunct="0">
              <a:lnSpc>
                <a:spcPct val="150000"/>
              </a:lnSpc>
              <a:spcBef>
                <a:spcPct val="0"/>
              </a:spcBef>
              <a:spcAft>
                <a:spcPct val="0"/>
              </a:spcAft>
              <a:tabLst>
                <a:tab pos="114300" algn="l"/>
              </a:tabLst>
            </a:pPr>
            <a:r>
              <a:rPr lang="tr-TR" sz="1400" b="1" dirty="0">
                <a:solidFill>
                  <a:srgbClr val="FF0000"/>
                </a:solidFill>
                <a:latin typeface="Times New Roman" pitchFamily="18" charset="0"/>
                <a:ea typeface="Times New Roman" pitchFamily="18" charset="0"/>
                <a:cs typeface="Times New Roman" pitchFamily="18" charset="0"/>
              </a:rPr>
              <a:t>Hastane ziyaret saatleri:</a:t>
            </a:r>
            <a:endParaRPr lang="tr-TR" sz="1400" dirty="0">
              <a:latin typeface="Times New Roman" pitchFamily="18" charset="0"/>
              <a:cs typeface="Times New Roman" pitchFamily="18" charset="0"/>
            </a:endParaRPr>
          </a:p>
          <a:p>
            <a:pPr eaLnBrk="0" fontAlgn="base" hangingPunct="0">
              <a:lnSpc>
                <a:spcPct val="150000"/>
              </a:lnSpc>
              <a:spcBef>
                <a:spcPct val="0"/>
              </a:spcBef>
              <a:spcAft>
                <a:spcPct val="0"/>
              </a:spcAft>
              <a:tabLst>
                <a:tab pos="114300" algn="l"/>
              </a:tabLst>
            </a:pPr>
            <a:r>
              <a:rPr lang="tr-TR" sz="1400" dirty="0">
                <a:latin typeface="Times New Roman" pitchFamily="18" charset="0"/>
                <a:ea typeface="Times New Roman" pitchFamily="18" charset="0"/>
                <a:cs typeface="Times New Roman" pitchFamily="18" charset="0"/>
              </a:rPr>
              <a:t>Hasta ziyaretleri her gün 12.15–13.30 ve akşam 19.00–20.00 saatleri arasında yapılmaktadır.</a:t>
            </a:r>
            <a:endParaRPr lang="tr-TR" sz="1400" dirty="0">
              <a:latin typeface="Times New Roman" pitchFamily="18" charset="0"/>
              <a:cs typeface="Times New Roman" pitchFamily="18" charset="0"/>
            </a:endParaRPr>
          </a:p>
          <a:p>
            <a:pPr eaLnBrk="0" fontAlgn="base" hangingPunct="0">
              <a:lnSpc>
                <a:spcPct val="150000"/>
              </a:lnSpc>
              <a:spcBef>
                <a:spcPct val="0"/>
              </a:spcBef>
              <a:spcAft>
                <a:spcPct val="0"/>
              </a:spcAft>
              <a:tabLst>
                <a:tab pos="114300" algn="l"/>
              </a:tabLst>
            </a:pPr>
            <a:r>
              <a:rPr lang="tr-TR" sz="1400" dirty="0">
                <a:latin typeface="Times New Roman" pitchFamily="18" charset="0"/>
                <a:ea typeface="Times New Roman" pitchFamily="18" charset="0"/>
                <a:cs typeface="Times New Roman" pitchFamily="18" charset="0"/>
              </a:rPr>
              <a:t>.</a:t>
            </a:r>
            <a:endParaRPr lang="tr-TR" sz="1400" dirty="0">
              <a:latin typeface="Times New Roman" pitchFamily="18" charset="0"/>
              <a:cs typeface="Times New Roman" pitchFamily="18" charset="0"/>
            </a:endParaRPr>
          </a:p>
          <a:p>
            <a:pPr eaLnBrk="0" fontAlgn="base" hangingPunct="0">
              <a:lnSpc>
                <a:spcPct val="150000"/>
              </a:lnSpc>
              <a:spcBef>
                <a:spcPct val="0"/>
              </a:spcBef>
              <a:spcAft>
                <a:spcPct val="0"/>
              </a:spcAft>
              <a:tabLst>
                <a:tab pos="114300" algn="l"/>
              </a:tabLst>
            </a:pPr>
            <a:r>
              <a:rPr lang="tr-TR" sz="1400" b="1" dirty="0">
                <a:solidFill>
                  <a:srgbClr val="FF0000"/>
                </a:solidFill>
                <a:latin typeface="Times New Roman" pitchFamily="18" charset="0"/>
                <a:ea typeface="Times New Roman" pitchFamily="18" charset="0"/>
                <a:cs typeface="Times New Roman" pitchFamily="18" charset="0"/>
              </a:rPr>
              <a:t>Hastane Girişleri.</a:t>
            </a:r>
            <a:endParaRPr lang="tr-TR" sz="1400" dirty="0">
              <a:latin typeface="Times New Roman" pitchFamily="18" charset="0"/>
              <a:cs typeface="Times New Roman" pitchFamily="18" charset="0"/>
            </a:endParaRPr>
          </a:p>
          <a:p>
            <a:pPr eaLnBrk="0" fontAlgn="base" hangingPunct="0">
              <a:lnSpc>
                <a:spcPct val="150000"/>
              </a:lnSpc>
              <a:spcBef>
                <a:spcPct val="0"/>
              </a:spcBef>
              <a:spcAft>
                <a:spcPct val="0"/>
              </a:spcAft>
              <a:buFontTx/>
              <a:buChar char="•"/>
              <a:tabLst>
                <a:tab pos="114300" algn="l"/>
              </a:tabLst>
            </a:pPr>
            <a:r>
              <a:rPr lang="tr-TR" sz="1400" dirty="0">
                <a:latin typeface="Times New Roman" pitchFamily="18" charset="0"/>
                <a:ea typeface="Times New Roman" pitchFamily="18" charset="0"/>
                <a:cs typeface="Times New Roman" pitchFamily="18" charset="0"/>
              </a:rPr>
              <a:t>Başhekimlik Girişi: Personel girişi olarak </a:t>
            </a:r>
            <a:endParaRPr lang="tr-TR" sz="1400" dirty="0">
              <a:latin typeface="Times New Roman" pitchFamily="18" charset="0"/>
              <a:cs typeface="Times New Roman" pitchFamily="18" charset="0"/>
            </a:endParaRPr>
          </a:p>
          <a:p>
            <a:pPr eaLnBrk="0" fontAlgn="base" hangingPunct="0">
              <a:lnSpc>
                <a:spcPct val="150000"/>
              </a:lnSpc>
              <a:spcBef>
                <a:spcPct val="0"/>
              </a:spcBef>
              <a:spcAft>
                <a:spcPct val="0"/>
              </a:spcAft>
              <a:tabLst>
                <a:tab pos="114300" algn="l"/>
              </a:tabLst>
            </a:pPr>
            <a:r>
              <a:rPr lang="tr-TR" sz="1400" dirty="0">
                <a:latin typeface="Times New Roman" pitchFamily="18" charset="0"/>
                <a:ea typeface="Times New Roman" pitchFamily="18" charset="0"/>
                <a:cs typeface="Times New Roman" pitchFamily="18" charset="0"/>
              </a:rPr>
              <a:t>kullanılmaktadır (Saat 06:30- 18:00 arası açıktır).</a:t>
            </a:r>
            <a:endParaRPr lang="tr-TR" sz="1400" dirty="0">
              <a:latin typeface="Times New Roman" pitchFamily="18" charset="0"/>
              <a:cs typeface="Times New Roman" pitchFamily="18" charset="0"/>
            </a:endParaRPr>
          </a:p>
          <a:p>
            <a:pPr eaLnBrk="0" fontAlgn="base" hangingPunct="0">
              <a:lnSpc>
                <a:spcPct val="150000"/>
              </a:lnSpc>
              <a:spcBef>
                <a:spcPct val="0"/>
              </a:spcBef>
              <a:spcAft>
                <a:spcPct val="0"/>
              </a:spcAft>
              <a:buFontTx/>
              <a:buChar char="•"/>
              <a:tabLst>
                <a:tab pos="114300" algn="l"/>
              </a:tabLst>
            </a:pPr>
            <a:r>
              <a:rPr lang="tr-TR" sz="1400" dirty="0">
                <a:latin typeface="Times New Roman" pitchFamily="18" charset="0"/>
                <a:ea typeface="Times New Roman" pitchFamily="18" charset="0"/>
                <a:cs typeface="Times New Roman" pitchFamily="18" charset="0"/>
              </a:rPr>
              <a:t>Poliklinik Girişi: Hasta girişi olarak kullanılmaktadır (Hafta içi her gün saat  06:30-21:00 arası açıktır.) (Hafta sonu saat 11:00-15:00 arası açıktır).</a:t>
            </a:r>
            <a:endParaRPr lang="tr-TR" sz="1400" dirty="0">
              <a:latin typeface="Times New Roman" pitchFamily="18" charset="0"/>
              <a:cs typeface="Times New Roman" pitchFamily="18" charset="0"/>
            </a:endParaRPr>
          </a:p>
          <a:p>
            <a:pPr eaLnBrk="0" fontAlgn="base" hangingPunct="0">
              <a:lnSpc>
                <a:spcPct val="150000"/>
              </a:lnSpc>
              <a:spcBef>
                <a:spcPct val="0"/>
              </a:spcBef>
              <a:spcAft>
                <a:spcPct val="0"/>
              </a:spcAft>
              <a:buFontTx/>
              <a:buChar char="•"/>
              <a:tabLst>
                <a:tab pos="114300" algn="l"/>
              </a:tabLst>
            </a:pPr>
            <a:r>
              <a:rPr lang="tr-TR" sz="1400" dirty="0">
                <a:latin typeface="Times New Roman" pitchFamily="18" charset="0"/>
                <a:ea typeface="Times New Roman" pitchFamily="18" charset="0"/>
                <a:cs typeface="Times New Roman" pitchFamily="18" charset="0"/>
              </a:rPr>
              <a:t>Acil Girişi: Acil hasta girişi olarak kullanılmaktadır. (24 saat açıktır).</a:t>
            </a:r>
            <a:endParaRPr lang="tr-TR" sz="1400" dirty="0">
              <a:latin typeface="Times New Roman" pitchFamily="18" charset="0"/>
              <a:cs typeface="Times New Roman" pitchFamily="18" charset="0"/>
            </a:endParaRPr>
          </a:p>
          <a:p>
            <a:pPr eaLnBrk="0" fontAlgn="base" hangingPunct="0">
              <a:spcBef>
                <a:spcPct val="0"/>
              </a:spcBef>
              <a:spcAft>
                <a:spcPct val="0"/>
              </a:spcAft>
              <a:tabLst>
                <a:tab pos="114300" algn="l"/>
              </a:tabLst>
            </a:pPr>
            <a:endParaRPr lang="tr-TR" sz="1200" dirty="0">
              <a:latin typeface="Times New Roman" pitchFamily="18" charset="0"/>
              <a:cs typeface="Times New Roman" pitchFamily="18" charset="0"/>
            </a:endParaRPr>
          </a:p>
        </p:txBody>
      </p:sp>
      <p:pic>
        <p:nvPicPr>
          <p:cNvPr id="3" name="Resim 2"/>
          <p:cNvPicPr/>
          <p:nvPr/>
        </p:nvPicPr>
        <p:blipFill rotWithShape="1">
          <a:blip r:embed="rId2"/>
          <a:srcRect l="14810" t="27857" r="50360" b="17394"/>
          <a:stretch/>
        </p:blipFill>
        <p:spPr bwMode="auto">
          <a:xfrm>
            <a:off x="519913" y="393139"/>
            <a:ext cx="1099773" cy="1030315"/>
          </a:xfrm>
          <a:prstGeom prst="rect">
            <a:avLst/>
          </a:prstGeom>
          <a:ln>
            <a:noFill/>
          </a:ln>
          <a:extLst>
            <a:ext uri="{53640926-AAD7-44D8-BBD7-CCE9431645EC}">
              <a14:shadowObscured xmlns:a14="http://schemas.microsoft.com/office/drawing/2010/main"/>
            </a:ext>
          </a:extLst>
        </p:spPr>
      </p:pic>
      <p:pic>
        <p:nvPicPr>
          <p:cNvPr id="4" name="Resim 3"/>
          <p:cNvPicPr/>
          <p:nvPr/>
        </p:nvPicPr>
        <p:blipFill rotWithShape="1">
          <a:blip r:embed="rId3"/>
          <a:srcRect l="14960" t="27847" r="49938" b="18426"/>
          <a:stretch/>
        </p:blipFill>
        <p:spPr bwMode="auto">
          <a:xfrm>
            <a:off x="5085184" y="276010"/>
            <a:ext cx="1224136" cy="1124843"/>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nvSpPr>
        <p:spPr bwMode="auto">
          <a:xfrm>
            <a:off x="332656" y="1047726"/>
            <a:ext cx="6336704" cy="65864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tabLst>
                <a:tab pos="228600" algn="l"/>
              </a:tabLst>
            </a:pPr>
            <a:endParaRPr lang="tr-TR" sz="1200" b="1" dirty="0">
              <a:solidFill>
                <a:srgbClr val="FF0000"/>
              </a:solidFill>
              <a:latin typeface="Times New Roman" pitchFamily="18" charset="0"/>
              <a:cs typeface="Times New Roman" pitchFamily="18" charset="0"/>
            </a:endParaRPr>
          </a:p>
          <a:p>
            <a:pPr fontAlgn="base">
              <a:spcBef>
                <a:spcPct val="0"/>
              </a:spcBef>
              <a:spcAft>
                <a:spcPct val="0"/>
              </a:spcAft>
              <a:tabLst>
                <a:tab pos="228600" algn="l"/>
              </a:tabLst>
            </a:pPr>
            <a:endParaRPr lang="tr-TR" sz="1200" b="1" dirty="0" smtClean="0">
              <a:solidFill>
                <a:srgbClr val="FF0000"/>
              </a:solidFill>
              <a:latin typeface="Times New Roman" pitchFamily="18" charset="0"/>
              <a:cs typeface="Times New Roman" pitchFamily="18" charset="0"/>
            </a:endParaRPr>
          </a:p>
          <a:p>
            <a:pPr fontAlgn="base">
              <a:spcBef>
                <a:spcPct val="0"/>
              </a:spcBef>
              <a:spcAft>
                <a:spcPct val="0"/>
              </a:spcAft>
              <a:tabLst>
                <a:tab pos="228600" algn="l"/>
              </a:tabLst>
            </a:pPr>
            <a:endParaRPr lang="tr-TR" sz="1200" b="1" dirty="0">
              <a:solidFill>
                <a:srgbClr val="FF0000"/>
              </a:solidFill>
              <a:latin typeface="Times New Roman" pitchFamily="18" charset="0"/>
              <a:cs typeface="Times New Roman" pitchFamily="18" charset="0"/>
            </a:endParaRPr>
          </a:p>
          <a:p>
            <a:pPr fontAlgn="base">
              <a:spcBef>
                <a:spcPct val="0"/>
              </a:spcBef>
              <a:spcAft>
                <a:spcPct val="0"/>
              </a:spcAft>
              <a:tabLst>
                <a:tab pos="228600" algn="l"/>
              </a:tabLst>
            </a:pPr>
            <a:endParaRPr lang="tr-TR" sz="1200" b="1" dirty="0" smtClean="0">
              <a:solidFill>
                <a:srgbClr val="FF0000"/>
              </a:solidFill>
              <a:latin typeface="Times New Roman" pitchFamily="18" charset="0"/>
              <a:cs typeface="Times New Roman" pitchFamily="18" charset="0"/>
            </a:endParaRPr>
          </a:p>
          <a:p>
            <a:pPr algn="just" fontAlgn="base">
              <a:lnSpc>
                <a:spcPct val="200000"/>
              </a:lnSpc>
              <a:spcBef>
                <a:spcPct val="0"/>
              </a:spcBef>
              <a:spcAft>
                <a:spcPct val="0"/>
              </a:spcAft>
              <a:tabLst>
                <a:tab pos="228600" algn="l"/>
              </a:tabLst>
            </a:pPr>
            <a:r>
              <a:rPr lang="tr-TR" sz="1200" b="1" dirty="0" smtClean="0">
                <a:solidFill>
                  <a:srgbClr val="FF0000"/>
                </a:solidFill>
                <a:latin typeface="Times New Roman" pitchFamily="18" charset="0"/>
                <a:cs typeface="Times New Roman" pitchFamily="18" charset="0"/>
              </a:rPr>
              <a:t>YEMEK </a:t>
            </a:r>
            <a:r>
              <a:rPr lang="tr-TR" sz="1200" b="1" dirty="0">
                <a:solidFill>
                  <a:srgbClr val="FF0000"/>
                </a:solidFill>
                <a:latin typeface="Times New Roman" pitchFamily="18" charset="0"/>
                <a:cs typeface="Times New Roman" pitchFamily="18" charset="0"/>
              </a:rPr>
              <a:t>HİZMETLERİ</a:t>
            </a:r>
            <a:endParaRPr lang="tr-TR" sz="1200" dirty="0">
              <a:latin typeface="Times New Roman" pitchFamily="18" charset="0"/>
              <a:cs typeface="Times New Roman" pitchFamily="18" charset="0"/>
            </a:endParaRPr>
          </a:p>
          <a:p>
            <a:pPr algn="just" eaLnBrk="0" fontAlgn="base" hangingPunct="0">
              <a:lnSpc>
                <a:spcPct val="200000"/>
              </a:lnSpc>
              <a:spcBef>
                <a:spcPct val="0"/>
              </a:spcBef>
              <a:spcAft>
                <a:spcPct val="0"/>
              </a:spcAft>
              <a:buFontTx/>
              <a:buChar char="•"/>
              <a:tabLst>
                <a:tab pos="228600" algn="l"/>
              </a:tabLst>
            </a:pPr>
            <a:r>
              <a:rPr lang="tr-TR" sz="1400" dirty="0">
                <a:latin typeface="Times New Roman" pitchFamily="18" charset="0"/>
                <a:cs typeface="Times New Roman" pitchFamily="18" charset="0"/>
              </a:rPr>
              <a:t>Personelimiz öğlen ve akşam yemeklerini hastanemizde yiyebilmektedir.</a:t>
            </a:r>
          </a:p>
          <a:p>
            <a:pPr algn="just" eaLnBrk="0" fontAlgn="base" hangingPunct="0">
              <a:lnSpc>
                <a:spcPct val="200000"/>
              </a:lnSpc>
              <a:spcBef>
                <a:spcPct val="0"/>
              </a:spcBef>
              <a:spcAft>
                <a:spcPct val="0"/>
              </a:spcAft>
              <a:buFontTx/>
              <a:buChar char="•"/>
              <a:tabLst>
                <a:tab pos="228600" algn="l"/>
              </a:tabLst>
            </a:pPr>
            <a:r>
              <a:rPr lang="tr-TR" sz="1400" dirty="0">
                <a:latin typeface="Times New Roman" pitchFamily="18" charset="0"/>
                <a:cs typeface="Times New Roman" pitchFamily="18" charset="0"/>
              </a:rPr>
              <a:t>Gece nöbete kalan personellerimize kahvaltı verilmektedir.</a:t>
            </a:r>
          </a:p>
          <a:p>
            <a:pPr algn="just" eaLnBrk="0" fontAlgn="base" hangingPunct="0">
              <a:lnSpc>
                <a:spcPct val="200000"/>
              </a:lnSpc>
              <a:spcBef>
                <a:spcPct val="0"/>
              </a:spcBef>
              <a:spcAft>
                <a:spcPct val="0"/>
              </a:spcAft>
              <a:buFontTx/>
              <a:buChar char="•"/>
              <a:tabLst>
                <a:tab pos="228600" algn="l"/>
              </a:tabLst>
            </a:pPr>
            <a:r>
              <a:rPr lang="tr-TR" sz="1400" dirty="0">
                <a:latin typeface="Times New Roman" pitchFamily="18" charset="0"/>
                <a:cs typeface="Times New Roman" pitchFamily="18" charset="0"/>
              </a:rPr>
              <a:t>Hastanemizde personelimiz için 3 ayrı ( öğretim üyeleri yemekhanesi, personel yemekhanesi, şirket yemekhanesi) yemekhane bulunmaktadır.</a:t>
            </a:r>
          </a:p>
          <a:p>
            <a:pPr algn="just" eaLnBrk="0" fontAlgn="base" hangingPunct="0">
              <a:lnSpc>
                <a:spcPct val="200000"/>
              </a:lnSpc>
              <a:spcBef>
                <a:spcPct val="0"/>
              </a:spcBef>
              <a:spcAft>
                <a:spcPct val="0"/>
              </a:spcAft>
              <a:buFontTx/>
              <a:buChar char="•"/>
              <a:tabLst>
                <a:tab pos="228600" algn="l"/>
              </a:tabLst>
            </a:pPr>
            <a:r>
              <a:rPr lang="tr-TR" sz="1400" dirty="0">
                <a:latin typeface="Times New Roman" pitchFamily="18" charset="0"/>
                <a:cs typeface="Times New Roman" pitchFamily="18" charset="0"/>
              </a:rPr>
              <a:t>Personel ve şirket yemekhanelerinde bankolardan geçiş için kart kullanılmaktadır.</a:t>
            </a:r>
          </a:p>
          <a:p>
            <a:pPr algn="just" eaLnBrk="0" fontAlgn="base" hangingPunct="0">
              <a:lnSpc>
                <a:spcPct val="200000"/>
              </a:lnSpc>
              <a:spcBef>
                <a:spcPct val="0"/>
              </a:spcBef>
              <a:spcAft>
                <a:spcPct val="0"/>
              </a:spcAft>
              <a:buFontTx/>
              <a:buChar char="•"/>
              <a:tabLst>
                <a:tab pos="228600" algn="l"/>
              </a:tabLst>
            </a:pPr>
            <a:r>
              <a:rPr lang="tr-TR" sz="1400" dirty="0">
                <a:latin typeface="Times New Roman" pitchFamily="18" charset="0"/>
                <a:cs typeface="Times New Roman" pitchFamily="18" charset="0"/>
              </a:rPr>
              <a:t>Ayrıca Hastanemizde personelimiz ve hastalarımızın kullanabileceği vakıf kantinleri mevcuttur.</a:t>
            </a:r>
          </a:p>
          <a:p>
            <a:pPr eaLnBrk="0" fontAlgn="base" hangingPunct="0">
              <a:lnSpc>
                <a:spcPct val="200000"/>
              </a:lnSpc>
              <a:spcBef>
                <a:spcPct val="0"/>
              </a:spcBef>
              <a:spcAft>
                <a:spcPct val="0"/>
              </a:spcAft>
              <a:tabLst>
                <a:tab pos="228600" algn="l"/>
              </a:tabLst>
            </a:pPr>
            <a:r>
              <a:rPr lang="tr-TR" sz="1400" b="1" dirty="0">
                <a:solidFill>
                  <a:srgbClr val="FF0000"/>
                </a:solidFill>
                <a:latin typeface="Times New Roman" pitchFamily="18" charset="0"/>
                <a:cs typeface="Times New Roman" pitchFamily="18" charset="0"/>
              </a:rPr>
              <a:t>Kantinler –Büfeler</a:t>
            </a:r>
            <a:endParaRPr lang="tr-TR" sz="1400" dirty="0">
              <a:latin typeface="Times New Roman" pitchFamily="18" charset="0"/>
              <a:cs typeface="Times New Roman" pitchFamily="18" charset="0"/>
            </a:endParaRPr>
          </a:p>
          <a:p>
            <a:pPr eaLnBrk="0" fontAlgn="base" hangingPunct="0">
              <a:lnSpc>
                <a:spcPct val="200000"/>
              </a:lnSpc>
              <a:spcBef>
                <a:spcPct val="0"/>
              </a:spcBef>
              <a:spcAft>
                <a:spcPct val="0"/>
              </a:spcAft>
              <a:tabLst>
                <a:tab pos="228600" algn="l"/>
              </a:tabLst>
            </a:pPr>
            <a:r>
              <a:rPr lang="tr-TR" sz="1400" dirty="0">
                <a:solidFill>
                  <a:srgbClr val="000000"/>
                </a:solidFill>
                <a:latin typeface="Times New Roman" pitchFamily="18" charset="0"/>
                <a:cs typeface="Times New Roman" pitchFamily="18" charset="0"/>
              </a:rPr>
              <a:t>Has Kantin  ---- 0444</a:t>
            </a:r>
            <a:endParaRPr lang="tr-TR" sz="1400" dirty="0">
              <a:latin typeface="Times New Roman" pitchFamily="18" charset="0"/>
              <a:cs typeface="Times New Roman" pitchFamily="18" charset="0"/>
            </a:endParaRPr>
          </a:p>
          <a:p>
            <a:pPr eaLnBrk="0" fontAlgn="base" hangingPunct="0">
              <a:lnSpc>
                <a:spcPct val="200000"/>
              </a:lnSpc>
              <a:spcBef>
                <a:spcPct val="0"/>
              </a:spcBef>
              <a:spcAft>
                <a:spcPct val="0"/>
              </a:spcAft>
              <a:tabLst>
                <a:tab pos="228600" algn="l"/>
              </a:tabLst>
            </a:pPr>
            <a:r>
              <a:rPr lang="tr-TR" sz="1400" dirty="0">
                <a:solidFill>
                  <a:srgbClr val="000000"/>
                </a:solidFill>
                <a:latin typeface="Times New Roman" pitchFamily="18" charset="0"/>
                <a:cs typeface="Times New Roman" pitchFamily="18" charset="0"/>
              </a:rPr>
              <a:t>Mor Kantin ---- 0445</a:t>
            </a:r>
            <a:endParaRPr lang="tr-TR" sz="1400" dirty="0">
              <a:latin typeface="Times New Roman" pitchFamily="18" charset="0"/>
              <a:cs typeface="Times New Roman" pitchFamily="18" charset="0"/>
            </a:endParaRPr>
          </a:p>
          <a:p>
            <a:pPr eaLnBrk="0" fontAlgn="base" hangingPunct="0">
              <a:lnSpc>
                <a:spcPct val="200000"/>
              </a:lnSpc>
              <a:spcBef>
                <a:spcPct val="0"/>
              </a:spcBef>
              <a:spcAft>
                <a:spcPct val="0"/>
              </a:spcAft>
              <a:tabLst>
                <a:tab pos="228600" algn="l"/>
              </a:tabLst>
            </a:pPr>
            <a:r>
              <a:rPr lang="tr-TR" sz="1400" dirty="0">
                <a:solidFill>
                  <a:srgbClr val="000000"/>
                </a:solidFill>
                <a:latin typeface="Times New Roman" pitchFamily="18" charset="0"/>
                <a:cs typeface="Times New Roman" pitchFamily="18" charset="0"/>
              </a:rPr>
              <a:t>Acil Kantin ---- 1760</a:t>
            </a:r>
            <a:endParaRPr lang="tr-TR" sz="1400" dirty="0">
              <a:latin typeface="Times New Roman" pitchFamily="18" charset="0"/>
              <a:cs typeface="Times New Roman" pitchFamily="18" charset="0"/>
            </a:endParaRPr>
          </a:p>
          <a:p>
            <a:pPr eaLnBrk="0" fontAlgn="base" hangingPunct="0">
              <a:lnSpc>
                <a:spcPct val="200000"/>
              </a:lnSpc>
              <a:spcBef>
                <a:spcPct val="0"/>
              </a:spcBef>
              <a:spcAft>
                <a:spcPct val="0"/>
              </a:spcAft>
              <a:tabLst>
                <a:tab pos="228600" algn="l"/>
              </a:tabLst>
            </a:pPr>
            <a:r>
              <a:rPr lang="tr-TR" sz="1400" dirty="0">
                <a:solidFill>
                  <a:srgbClr val="000000"/>
                </a:solidFill>
                <a:latin typeface="Times New Roman" pitchFamily="18" charset="0"/>
                <a:cs typeface="Times New Roman" pitchFamily="18" charset="0"/>
              </a:rPr>
              <a:t>Çay Ocağı   ---- 1601</a:t>
            </a:r>
            <a:endParaRPr lang="tr-TR" sz="1400" dirty="0">
              <a:latin typeface="Times New Roman" pitchFamily="18" charset="0"/>
              <a:cs typeface="Times New Roman" pitchFamily="18" charset="0"/>
            </a:endParaRPr>
          </a:p>
          <a:p>
            <a:pPr eaLnBrk="0" fontAlgn="base" hangingPunct="0">
              <a:spcBef>
                <a:spcPct val="0"/>
              </a:spcBef>
              <a:spcAft>
                <a:spcPct val="0"/>
              </a:spcAft>
              <a:tabLst>
                <a:tab pos="228600" algn="l"/>
              </a:tabLst>
            </a:pPr>
            <a:endParaRPr lang="tr-TR" sz="1400" dirty="0">
              <a:latin typeface="Arial" pitchFamily="34" charset="0"/>
              <a:cs typeface="Arial" pitchFamily="34" charset="0"/>
            </a:endParaRPr>
          </a:p>
        </p:txBody>
      </p:sp>
      <p:pic>
        <p:nvPicPr>
          <p:cNvPr id="3" name="Resim 2"/>
          <p:cNvPicPr/>
          <p:nvPr/>
        </p:nvPicPr>
        <p:blipFill rotWithShape="1">
          <a:blip r:embed="rId2"/>
          <a:srcRect l="14810" t="27857" r="50360" b="17394"/>
          <a:stretch/>
        </p:blipFill>
        <p:spPr bwMode="auto">
          <a:xfrm>
            <a:off x="548680" y="276010"/>
            <a:ext cx="1099773" cy="1030315"/>
          </a:xfrm>
          <a:prstGeom prst="rect">
            <a:avLst/>
          </a:prstGeom>
          <a:ln>
            <a:noFill/>
          </a:ln>
          <a:extLst>
            <a:ext uri="{53640926-AAD7-44D8-BBD7-CCE9431645EC}">
              <a14:shadowObscured xmlns:a14="http://schemas.microsoft.com/office/drawing/2010/main"/>
            </a:ext>
          </a:extLst>
        </p:spPr>
      </p:pic>
      <p:pic>
        <p:nvPicPr>
          <p:cNvPr id="4" name="Resim 3"/>
          <p:cNvPicPr/>
          <p:nvPr/>
        </p:nvPicPr>
        <p:blipFill rotWithShape="1">
          <a:blip r:embed="rId3"/>
          <a:srcRect l="14960" t="27847" r="49938" b="18426"/>
          <a:stretch/>
        </p:blipFill>
        <p:spPr bwMode="auto">
          <a:xfrm>
            <a:off x="5229200" y="228745"/>
            <a:ext cx="1224136" cy="1124843"/>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1"/>
          <p:cNvPicPr>
            <a:picLocks noChangeAspect="1" noChangeArrowheads="1"/>
          </p:cNvPicPr>
          <p:nvPr/>
        </p:nvPicPr>
        <p:blipFill>
          <a:blip r:embed="rId2" cstate="print"/>
          <a:srcRect l="3242" t="4332" r="2702" b="13358"/>
          <a:stretch>
            <a:fillRect/>
          </a:stretch>
        </p:blipFill>
        <p:spPr bwMode="auto">
          <a:xfrm>
            <a:off x="1700807" y="6788126"/>
            <a:ext cx="3771900" cy="2200275"/>
          </a:xfrm>
          <a:prstGeom prst="rect">
            <a:avLst/>
          </a:prstGeom>
          <a:noFill/>
        </p:spPr>
      </p:pic>
      <p:sp>
        <p:nvSpPr>
          <p:cNvPr id="47107" name="Rectangle 3"/>
          <p:cNvSpPr>
            <a:spLocks noChangeArrowheads="1"/>
          </p:cNvSpPr>
          <p:nvPr/>
        </p:nvSpPr>
        <p:spPr bwMode="auto">
          <a:xfrm>
            <a:off x="260648" y="-820196"/>
            <a:ext cx="2020105" cy="258532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tr-TR" sz="1200" b="1" dirty="0" smtClean="0">
              <a:solidFill>
                <a:srgbClr val="FF0000"/>
              </a:solidFill>
              <a:latin typeface="Times New Roman" pitchFamily="18" charset="0"/>
              <a:cs typeface="Times New Roman" pitchFamily="18" charset="0"/>
            </a:endParaRPr>
          </a:p>
          <a:p>
            <a:pPr fontAlgn="base">
              <a:spcBef>
                <a:spcPct val="0"/>
              </a:spcBef>
              <a:spcAft>
                <a:spcPct val="0"/>
              </a:spcAft>
            </a:pPr>
            <a:endParaRPr lang="tr-TR" sz="1200" b="1" dirty="0">
              <a:solidFill>
                <a:srgbClr val="FF0000"/>
              </a:solidFill>
              <a:latin typeface="Times New Roman" pitchFamily="18" charset="0"/>
              <a:cs typeface="Times New Roman" pitchFamily="18" charset="0"/>
            </a:endParaRPr>
          </a:p>
          <a:p>
            <a:pPr fontAlgn="base">
              <a:spcBef>
                <a:spcPct val="0"/>
              </a:spcBef>
              <a:spcAft>
                <a:spcPct val="0"/>
              </a:spcAft>
            </a:pPr>
            <a:endParaRPr lang="tr-TR" sz="1200" b="1" dirty="0" smtClean="0">
              <a:solidFill>
                <a:srgbClr val="FF0000"/>
              </a:solidFill>
              <a:latin typeface="Times New Roman" pitchFamily="18" charset="0"/>
              <a:cs typeface="Times New Roman" pitchFamily="18" charset="0"/>
            </a:endParaRPr>
          </a:p>
          <a:p>
            <a:pPr fontAlgn="base">
              <a:spcBef>
                <a:spcPct val="0"/>
              </a:spcBef>
              <a:spcAft>
                <a:spcPct val="0"/>
              </a:spcAft>
            </a:pPr>
            <a:endParaRPr lang="tr-TR" sz="1200" b="1" dirty="0">
              <a:solidFill>
                <a:srgbClr val="FF0000"/>
              </a:solidFill>
              <a:latin typeface="Times New Roman" pitchFamily="18" charset="0"/>
              <a:cs typeface="Times New Roman" pitchFamily="18" charset="0"/>
            </a:endParaRPr>
          </a:p>
          <a:p>
            <a:pPr fontAlgn="base">
              <a:spcBef>
                <a:spcPct val="0"/>
              </a:spcBef>
              <a:spcAft>
                <a:spcPct val="0"/>
              </a:spcAft>
            </a:pPr>
            <a:endParaRPr lang="tr-TR" sz="1200" b="1" dirty="0" smtClean="0">
              <a:solidFill>
                <a:srgbClr val="FF0000"/>
              </a:solidFill>
              <a:latin typeface="Times New Roman" pitchFamily="18" charset="0"/>
              <a:cs typeface="Times New Roman" pitchFamily="18" charset="0"/>
            </a:endParaRPr>
          </a:p>
          <a:p>
            <a:pPr fontAlgn="base">
              <a:spcBef>
                <a:spcPct val="0"/>
              </a:spcBef>
              <a:spcAft>
                <a:spcPct val="0"/>
              </a:spcAft>
            </a:pPr>
            <a:endParaRPr lang="tr-TR" sz="1200" b="1" dirty="0" smtClean="0">
              <a:solidFill>
                <a:srgbClr val="FF0000"/>
              </a:solidFill>
              <a:latin typeface="Times New Roman" pitchFamily="18" charset="0"/>
              <a:cs typeface="Times New Roman" pitchFamily="18" charset="0"/>
            </a:endParaRPr>
          </a:p>
          <a:p>
            <a:pPr fontAlgn="base">
              <a:spcBef>
                <a:spcPct val="0"/>
              </a:spcBef>
              <a:spcAft>
                <a:spcPct val="0"/>
              </a:spcAft>
            </a:pPr>
            <a:endParaRPr lang="tr-TR" sz="1200" b="1" dirty="0">
              <a:solidFill>
                <a:srgbClr val="FF0000"/>
              </a:solidFill>
              <a:latin typeface="Times New Roman" pitchFamily="18" charset="0"/>
              <a:cs typeface="Times New Roman" pitchFamily="18" charset="0"/>
            </a:endParaRPr>
          </a:p>
          <a:p>
            <a:pPr fontAlgn="base">
              <a:spcBef>
                <a:spcPct val="0"/>
              </a:spcBef>
              <a:spcAft>
                <a:spcPct val="0"/>
              </a:spcAft>
            </a:pPr>
            <a:endParaRPr lang="tr-TR" sz="1200" b="1" dirty="0" smtClean="0">
              <a:solidFill>
                <a:srgbClr val="FF0000"/>
              </a:solidFill>
              <a:latin typeface="Times New Roman" pitchFamily="18" charset="0"/>
              <a:cs typeface="Times New Roman" pitchFamily="18" charset="0"/>
            </a:endParaRPr>
          </a:p>
          <a:p>
            <a:pPr fontAlgn="base">
              <a:spcBef>
                <a:spcPct val="0"/>
              </a:spcBef>
              <a:spcAft>
                <a:spcPct val="0"/>
              </a:spcAft>
            </a:pPr>
            <a:endParaRPr lang="tr-TR" sz="1200" b="1" dirty="0" smtClean="0">
              <a:solidFill>
                <a:srgbClr val="FF0000"/>
              </a:solidFill>
              <a:latin typeface="Times New Roman" pitchFamily="18" charset="0"/>
              <a:cs typeface="Times New Roman" pitchFamily="18" charset="0"/>
            </a:endParaRPr>
          </a:p>
          <a:p>
            <a:pPr fontAlgn="base">
              <a:spcBef>
                <a:spcPct val="0"/>
              </a:spcBef>
              <a:spcAft>
                <a:spcPct val="0"/>
              </a:spcAft>
            </a:pPr>
            <a:endParaRPr lang="tr-TR" sz="1200" b="1" dirty="0">
              <a:solidFill>
                <a:srgbClr val="FF0000"/>
              </a:solidFill>
              <a:latin typeface="Times New Roman" pitchFamily="18" charset="0"/>
              <a:cs typeface="Times New Roman" pitchFamily="18" charset="0"/>
            </a:endParaRPr>
          </a:p>
          <a:p>
            <a:pPr fontAlgn="base">
              <a:spcBef>
                <a:spcPct val="0"/>
              </a:spcBef>
              <a:spcAft>
                <a:spcPct val="0"/>
              </a:spcAft>
            </a:pPr>
            <a:endParaRPr lang="tr-TR" sz="1200" b="1" dirty="0" smtClean="0">
              <a:solidFill>
                <a:srgbClr val="FF0000"/>
              </a:solidFill>
              <a:latin typeface="Times New Roman" pitchFamily="18" charset="0"/>
              <a:cs typeface="Times New Roman" pitchFamily="18" charset="0"/>
            </a:endParaRPr>
          </a:p>
          <a:p>
            <a:pPr fontAlgn="base">
              <a:spcBef>
                <a:spcPct val="0"/>
              </a:spcBef>
              <a:spcAft>
                <a:spcPct val="0"/>
              </a:spcAft>
            </a:pPr>
            <a:r>
              <a:rPr lang="tr-TR" sz="1200" b="1" dirty="0" smtClean="0">
                <a:solidFill>
                  <a:srgbClr val="FF0000"/>
                </a:solidFill>
                <a:latin typeface="Times New Roman" pitchFamily="18" charset="0"/>
                <a:cs typeface="Times New Roman" pitchFamily="18" charset="0"/>
              </a:rPr>
              <a:t>KÜTÜPHANE-İNTERNET</a:t>
            </a:r>
            <a:endParaRPr lang="tr-TR" sz="1200" dirty="0">
              <a:latin typeface="Times New Roman" pitchFamily="18" charset="0"/>
              <a:cs typeface="Times New Roman" pitchFamily="18" charset="0"/>
            </a:endParaRPr>
          </a:p>
          <a:p>
            <a:pPr eaLnBrk="0" fontAlgn="base" hangingPunct="0">
              <a:spcBef>
                <a:spcPct val="0"/>
              </a:spcBef>
              <a:spcAft>
                <a:spcPct val="0"/>
              </a:spcAft>
            </a:pPr>
            <a:endParaRPr lang="tr-TR" dirty="0">
              <a:latin typeface="Arial" pitchFamily="34" charset="0"/>
              <a:cs typeface="Arial" pitchFamily="34" charset="0"/>
            </a:endParaRPr>
          </a:p>
        </p:txBody>
      </p:sp>
      <p:sp>
        <p:nvSpPr>
          <p:cNvPr id="47108" name="Rectangle 4"/>
          <p:cNvSpPr>
            <a:spLocks noChangeArrowheads="1"/>
          </p:cNvSpPr>
          <p:nvPr/>
        </p:nvSpPr>
        <p:spPr bwMode="auto">
          <a:xfrm>
            <a:off x="130453" y="1269702"/>
            <a:ext cx="6597352" cy="25237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endParaRPr lang="tr-TR" sz="1400" dirty="0">
              <a:latin typeface="Times New Roman" pitchFamily="18" charset="0"/>
              <a:cs typeface="Times New Roman" pitchFamily="18" charset="0"/>
            </a:endParaRPr>
          </a:p>
          <a:p>
            <a:pPr fontAlgn="base">
              <a:spcBef>
                <a:spcPct val="0"/>
              </a:spcBef>
              <a:spcAft>
                <a:spcPct val="0"/>
              </a:spcAft>
            </a:pPr>
            <a:r>
              <a:rPr lang="tr-TR" sz="1400" dirty="0" smtClean="0">
                <a:latin typeface="Times New Roman" pitchFamily="18" charset="0"/>
                <a:cs typeface="Times New Roman" pitchFamily="18" charset="0"/>
              </a:rPr>
              <a:t>Hastanemizin </a:t>
            </a:r>
            <a:r>
              <a:rPr lang="tr-TR" sz="1400" dirty="0">
                <a:latin typeface="Times New Roman" pitchFamily="18" charset="0"/>
                <a:cs typeface="Times New Roman" pitchFamily="18" charset="0"/>
              </a:rPr>
              <a:t>bahçesi </a:t>
            </a:r>
            <a:r>
              <a:rPr lang="tr-TR" sz="1400" dirty="0" smtClean="0">
                <a:latin typeface="Times New Roman" pitchFamily="18" charset="0"/>
                <a:cs typeface="Times New Roman" pitchFamily="18" charset="0"/>
              </a:rPr>
              <a:t>içerisinde </a:t>
            </a:r>
            <a:r>
              <a:rPr lang="tr-TR" sz="1400" dirty="0">
                <a:latin typeface="Times New Roman" pitchFamily="18" charset="0"/>
                <a:cs typeface="Times New Roman" pitchFamily="18" charset="0"/>
              </a:rPr>
              <a:t>yer alan Tıp Dersliği Ek bina zemin katında bulunan kütüphane ve internet salonu, öğretim üyeleri, araştırma görevlileri, hastane personeli ve tıp fakültesi öğrencileri tarafından kullanılabilmektedir.</a:t>
            </a:r>
          </a:p>
          <a:p>
            <a:pPr eaLnBrk="0" fontAlgn="base" hangingPunct="0">
              <a:spcBef>
                <a:spcPct val="0"/>
              </a:spcBef>
              <a:spcAft>
                <a:spcPct val="0"/>
              </a:spcAft>
            </a:pPr>
            <a:r>
              <a:rPr lang="tr-TR" sz="1400" b="1" dirty="0">
                <a:solidFill>
                  <a:srgbClr val="FF0000"/>
                </a:solidFill>
                <a:latin typeface="Times New Roman" pitchFamily="18" charset="0"/>
                <a:cs typeface="Times New Roman" pitchFamily="18" charset="0"/>
              </a:rPr>
              <a:t>Dr. Hikmet Boran Konferans Salonu</a:t>
            </a:r>
            <a:endParaRPr lang="tr-TR" sz="1400" dirty="0">
              <a:latin typeface="Times New Roman" pitchFamily="18" charset="0"/>
              <a:cs typeface="Times New Roman" pitchFamily="18" charset="0"/>
            </a:endParaRPr>
          </a:p>
          <a:p>
            <a:pPr eaLnBrk="0" fontAlgn="base" hangingPunct="0">
              <a:spcBef>
                <a:spcPct val="0"/>
              </a:spcBef>
              <a:spcAft>
                <a:spcPct val="0"/>
              </a:spcAft>
            </a:pPr>
            <a:r>
              <a:rPr lang="tr-TR" sz="1400" dirty="0">
                <a:latin typeface="Times New Roman" pitchFamily="18" charset="0"/>
                <a:cs typeface="Times New Roman" pitchFamily="18" charset="0"/>
              </a:rPr>
              <a:t>Konferans Salonu, Dekanlık, Başhekimlik, </a:t>
            </a:r>
            <a:r>
              <a:rPr lang="tr-TR" sz="1400" dirty="0" smtClean="0">
                <a:latin typeface="Times New Roman" pitchFamily="18" charset="0"/>
                <a:cs typeface="Times New Roman" pitchFamily="18" charset="0"/>
              </a:rPr>
              <a:t>İdari Yöneticilik , Hemşirelik Hizmetleri Yöneticiliği veya Kalite Yönetim Birimi </a:t>
            </a:r>
            <a:r>
              <a:rPr lang="tr-TR" sz="1400" dirty="0">
                <a:latin typeface="Times New Roman" pitchFamily="18" charset="0"/>
                <a:cs typeface="Times New Roman" pitchFamily="18" charset="0"/>
              </a:rPr>
              <a:t>ve Ana Bilim Dallarının her türlü eğitim, seminer, konferans ve toplantılarında kullanılabilmektedir</a:t>
            </a:r>
            <a:r>
              <a:rPr lang="tr-TR" sz="1400" b="1" dirty="0">
                <a:latin typeface="Times New Roman" pitchFamily="18" charset="0"/>
                <a:cs typeface="Times New Roman" pitchFamily="18" charset="0"/>
              </a:rPr>
              <a:t>. </a:t>
            </a:r>
            <a:r>
              <a:rPr lang="tr-TR" sz="1400" dirty="0">
                <a:latin typeface="Times New Roman" pitchFamily="18" charset="0"/>
                <a:cs typeface="Times New Roman" pitchFamily="18" charset="0"/>
              </a:rPr>
              <a:t>Planlama için Eğitim Hizmetleri Sorumlusunun </a:t>
            </a:r>
            <a:r>
              <a:rPr lang="tr-TR" sz="1400" dirty="0" smtClean="0">
                <a:latin typeface="Times New Roman" pitchFamily="18" charset="0"/>
                <a:cs typeface="Times New Roman" pitchFamily="18" charset="0"/>
              </a:rPr>
              <a:t>1311 </a:t>
            </a:r>
            <a:r>
              <a:rPr lang="tr-TR" sz="1400" dirty="0" err="1">
                <a:latin typeface="Times New Roman" pitchFamily="18" charset="0"/>
                <a:cs typeface="Times New Roman" pitchFamily="18" charset="0"/>
              </a:rPr>
              <a:t>no’lu</a:t>
            </a:r>
            <a:r>
              <a:rPr lang="tr-TR" sz="1400" dirty="0">
                <a:latin typeface="Times New Roman" pitchFamily="18" charset="0"/>
                <a:cs typeface="Times New Roman" pitchFamily="18" charset="0"/>
              </a:rPr>
              <a:t> telefondan aranarak gerekli isteklerin “Konferans Salonu İstek Formu” ile bildirilmesi gerekmektedir</a:t>
            </a:r>
            <a:r>
              <a:rPr lang="tr-TR" sz="1400" dirty="0">
                <a:latin typeface="Arial" pitchFamily="34" charset="0"/>
                <a:cs typeface="Arial" pitchFamily="34" charset="0"/>
              </a:rPr>
              <a:t>.</a:t>
            </a:r>
          </a:p>
          <a:p>
            <a:pPr eaLnBrk="0" fontAlgn="base" hangingPunct="0">
              <a:spcBef>
                <a:spcPct val="0"/>
              </a:spcBef>
              <a:spcAft>
                <a:spcPct val="0"/>
              </a:spcAft>
            </a:pPr>
            <a:endParaRPr lang="tr-TR" dirty="0">
              <a:latin typeface="Arial" pitchFamily="34" charset="0"/>
              <a:cs typeface="Arial" pitchFamily="34" charset="0"/>
            </a:endParaRPr>
          </a:p>
        </p:txBody>
      </p:sp>
      <p:sp>
        <p:nvSpPr>
          <p:cNvPr id="47109" name="Rectangle 5"/>
          <p:cNvSpPr>
            <a:spLocks noChangeArrowheads="1"/>
          </p:cNvSpPr>
          <p:nvPr/>
        </p:nvSpPr>
        <p:spPr bwMode="auto">
          <a:xfrm>
            <a:off x="95749" y="5850523"/>
            <a:ext cx="6381328"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tr-TR" sz="1200" b="1" dirty="0" smtClean="0">
                <a:solidFill>
                  <a:srgbClr val="FF0000"/>
                </a:solidFill>
                <a:latin typeface="Times New Roman" pitchFamily="18" charset="0"/>
                <a:cs typeface="Times New Roman" pitchFamily="18" charset="0"/>
              </a:rPr>
              <a:t>Hizmet </a:t>
            </a:r>
            <a:r>
              <a:rPr lang="tr-TR" sz="1200" b="1" dirty="0">
                <a:solidFill>
                  <a:srgbClr val="FF0000"/>
                </a:solidFill>
                <a:latin typeface="Times New Roman" pitchFamily="18" charset="0"/>
                <a:cs typeface="Times New Roman" pitchFamily="18" charset="0"/>
              </a:rPr>
              <a:t>İçi Eğitim Salonu</a:t>
            </a:r>
            <a:endParaRPr lang="tr-TR" sz="1200" dirty="0">
              <a:latin typeface="Times New Roman" pitchFamily="18" charset="0"/>
              <a:cs typeface="Times New Roman" pitchFamily="18" charset="0"/>
            </a:endParaRPr>
          </a:p>
          <a:p>
            <a:pPr algn="just" eaLnBrk="0" fontAlgn="base" hangingPunct="0">
              <a:spcBef>
                <a:spcPct val="0"/>
              </a:spcBef>
              <a:spcAft>
                <a:spcPct val="0"/>
              </a:spcAft>
            </a:pPr>
            <a:r>
              <a:rPr lang="tr-TR" sz="1400" dirty="0">
                <a:latin typeface="Times New Roman" pitchFamily="18" charset="0"/>
                <a:cs typeface="Times New Roman" pitchFamily="18" charset="0"/>
              </a:rPr>
              <a:t>Hizmet içi eğitimler zemin katta bulunan hizmet içi eğitim salonunda yapılmaktadır. Hizmet İçi Eğitim Salonu için </a:t>
            </a:r>
            <a:r>
              <a:rPr lang="tr-TR" sz="1400" dirty="0" smtClean="0">
                <a:latin typeface="Times New Roman" pitchFamily="18" charset="0"/>
                <a:cs typeface="Times New Roman" pitchFamily="18" charset="0"/>
              </a:rPr>
              <a:t>İdari Yöneticilik iletişime </a:t>
            </a:r>
            <a:r>
              <a:rPr lang="tr-TR" sz="1400" dirty="0">
                <a:latin typeface="Times New Roman" pitchFamily="18" charset="0"/>
                <a:cs typeface="Times New Roman" pitchFamily="18" charset="0"/>
              </a:rPr>
              <a:t>geçilmesi gerekmektedir</a:t>
            </a:r>
            <a:r>
              <a:rPr lang="tr-TR" sz="1200" dirty="0">
                <a:latin typeface="Times New Roman" pitchFamily="18" charset="0"/>
                <a:cs typeface="Times New Roman" pitchFamily="18" charset="0"/>
              </a:rPr>
              <a:t>.</a:t>
            </a:r>
          </a:p>
        </p:txBody>
      </p:sp>
      <p:pic>
        <p:nvPicPr>
          <p:cNvPr id="7" name="Resim 6"/>
          <p:cNvPicPr/>
          <p:nvPr/>
        </p:nvPicPr>
        <p:blipFill rotWithShape="1">
          <a:blip r:embed="rId3"/>
          <a:srcRect l="14810" t="27857" r="50360" b="17394"/>
          <a:stretch/>
        </p:blipFill>
        <p:spPr bwMode="auto">
          <a:xfrm>
            <a:off x="601034" y="102022"/>
            <a:ext cx="1099773" cy="1030315"/>
          </a:xfrm>
          <a:prstGeom prst="rect">
            <a:avLst/>
          </a:prstGeom>
          <a:ln>
            <a:noFill/>
          </a:ln>
          <a:extLst>
            <a:ext uri="{53640926-AAD7-44D8-BBD7-CCE9431645EC}">
              <a14:shadowObscured xmlns:a14="http://schemas.microsoft.com/office/drawing/2010/main"/>
            </a:ext>
          </a:extLst>
        </p:spPr>
      </p:pic>
      <p:pic>
        <p:nvPicPr>
          <p:cNvPr id="8" name="Resim 7"/>
          <p:cNvPicPr/>
          <p:nvPr/>
        </p:nvPicPr>
        <p:blipFill rotWithShape="1">
          <a:blip r:embed="rId4"/>
          <a:srcRect l="14960" t="27847" r="49938" b="18426"/>
          <a:stretch/>
        </p:blipFill>
        <p:spPr bwMode="auto">
          <a:xfrm>
            <a:off x="5157192" y="54757"/>
            <a:ext cx="1224136" cy="1124843"/>
          </a:xfrm>
          <a:prstGeom prst="rect">
            <a:avLst/>
          </a:prstGeom>
          <a:ln>
            <a:noFill/>
          </a:ln>
          <a:extLst>
            <a:ext uri="{53640926-AAD7-44D8-BBD7-CCE9431645EC}">
              <a14:shadowObscured xmlns:a14="http://schemas.microsoft.com/office/drawing/2010/main"/>
            </a:ext>
          </a:extLst>
        </p:spPr>
      </p:pic>
      <p:pic>
        <p:nvPicPr>
          <p:cNvPr id="2" name="Resim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95124" y="3508375"/>
            <a:ext cx="3023128" cy="2204783"/>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1"/>
          <p:cNvPicPr>
            <a:picLocks noChangeAspect="1" noChangeArrowheads="1"/>
          </p:cNvPicPr>
          <p:nvPr/>
        </p:nvPicPr>
        <p:blipFill>
          <a:blip r:embed="rId2" cstate="print"/>
          <a:srcRect l="45406" t="32491" r="18649" b="35741"/>
          <a:stretch>
            <a:fillRect/>
          </a:stretch>
        </p:blipFill>
        <p:spPr bwMode="auto">
          <a:xfrm>
            <a:off x="2464904" y="7041232"/>
            <a:ext cx="1828800" cy="1673225"/>
          </a:xfrm>
          <a:prstGeom prst="rect">
            <a:avLst/>
          </a:prstGeom>
          <a:noFill/>
        </p:spPr>
      </p:pic>
      <p:pic>
        <p:nvPicPr>
          <p:cNvPr id="46082" name="Picture 2"/>
          <p:cNvPicPr>
            <a:picLocks noChangeAspect="1" noChangeArrowheads="1"/>
          </p:cNvPicPr>
          <p:nvPr/>
        </p:nvPicPr>
        <p:blipFill>
          <a:blip r:embed="rId3" cstate="print"/>
          <a:srcRect l="2162" t="8206" r="69460" b="62552"/>
          <a:stretch>
            <a:fillRect/>
          </a:stretch>
        </p:blipFill>
        <p:spPr bwMode="auto">
          <a:xfrm>
            <a:off x="2348272" y="3150772"/>
            <a:ext cx="1828800" cy="1704975"/>
          </a:xfrm>
          <a:prstGeom prst="rect">
            <a:avLst/>
          </a:prstGeom>
          <a:noFill/>
        </p:spPr>
      </p:pic>
      <p:sp>
        <p:nvSpPr>
          <p:cNvPr id="46083" name="Rectangle 3"/>
          <p:cNvSpPr>
            <a:spLocks noChangeArrowheads="1"/>
          </p:cNvSpPr>
          <p:nvPr/>
        </p:nvSpPr>
        <p:spPr bwMode="auto">
          <a:xfrm>
            <a:off x="1944824" y="707131"/>
            <a:ext cx="2232248"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endParaRPr lang="tr-TR" sz="1200" b="1" dirty="0">
              <a:solidFill>
                <a:srgbClr val="FF0000"/>
              </a:solidFill>
              <a:latin typeface="Times New Roman" pitchFamily="18" charset="0"/>
              <a:cs typeface="Times New Roman" pitchFamily="18" charset="0"/>
            </a:endParaRPr>
          </a:p>
          <a:p>
            <a:pPr fontAlgn="base">
              <a:spcBef>
                <a:spcPct val="0"/>
              </a:spcBef>
              <a:spcAft>
                <a:spcPct val="0"/>
              </a:spcAft>
            </a:pPr>
            <a:r>
              <a:rPr lang="tr-TR" sz="1200" b="1" dirty="0" smtClean="0">
                <a:solidFill>
                  <a:srgbClr val="FF0000"/>
                </a:solidFill>
                <a:latin typeface="Times New Roman" pitchFamily="18" charset="0"/>
                <a:cs typeface="Times New Roman" pitchFamily="18" charset="0"/>
              </a:rPr>
              <a:t>                                                               SOSYAL </a:t>
            </a:r>
            <a:r>
              <a:rPr lang="tr-TR" sz="1200" b="1" dirty="0">
                <a:solidFill>
                  <a:srgbClr val="FF0000"/>
                </a:solidFill>
                <a:latin typeface="Times New Roman" pitchFamily="18" charset="0"/>
                <a:cs typeface="Times New Roman" pitchFamily="18" charset="0"/>
              </a:rPr>
              <a:t>MERKEZLER</a:t>
            </a:r>
            <a:endParaRPr lang="tr-TR" sz="1200" dirty="0">
              <a:latin typeface="Times New Roman" pitchFamily="18" charset="0"/>
              <a:cs typeface="Times New Roman" pitchFamily="18" charset="0"/>
            </a:endParaRPr>
          </a:p>
          <a:p>
            <a:pPr eaLnBrk="0" fontAlgn="base" hangingPunct="0">
              <a:spcBef>
                <a:spcPct val="0"/>
              </a:spcBef>
              <a:spcAft>
                <a:spcPct val="0"/>
              </a:spcAft>
            </a:pPr>
            <a:endParaRPr lang="tr-TR" dirty="0">
              <a:latin typeface="Arial" pitchFamily="34" charset="0"/>
              <a:cs typeface="Arial" pitchFamily="34" charset="0"/>
            </a:endParaRPr>
          </a:p>
        </p:txBody>
      </p:sp>
      <p:sp>
        <p:nvSpPr>
          <p:cNvPr id="46084" name="Rectangle 4"/>
          <p:cNvSpPr>
            <a:spLocks noChangeArrowheads="1"/>
          </p:cNvSpPr>
          <p:nvPr/>
        </p:nvSpPr>
        <p:spPr bwMode="auto">
          <a:xfrm>
            <a:off x="27751" y="5255252"/>
            <a:ext cx="6525344"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tr-TR" sz="1200" b="1" dirty="0" smtClean="0">
                <a:solidFill>
                  <a:srgbClr val="323232"/>
                </a:solidFill>
                <a:latin typeface="Times New Roman" pitchFamily="18" charset="0"/>
                <a:cs typeface="Times New Roman" pitchFamily="18" charset="0"/>
              </a:rPr>
              <a:t>Açık </a:t>
            </a:r>
            <a:r>
              <a:rPr lang="tr-TR" sz="1200" b="1" dirty="0">
                <a:solidFill>
                  <a:srgbClr val="323232"/>
                </a:solidFill>
                <a:latin typeface="Times New Roman" pitchFamily="18" charset="0"/>
                <a:cs typeface="Times New Roman" pitchFamily="18" charset="0"/>
              </a:rPr>
              <a:t>Spor Tesisleri</a:t>
            </a:r>
            <a:endParaRPr lang="tr-TR" sz="1200" dirty="0">
              <a:latin typeface="Times New Roman" pitchFamily="18" charset="0"/>
              <a:cs typeface="Times New Roman" pitchFamily="18" charset="0"/>
            </a:endParaRPr>
          </a:p>
          <a:p>
            <a:pPr eaLnBrk="0" fontAlgn="base" hangingPunct="0">
              <a:spcBef>
                <a:spcPct val="0"/>
              </a:spcBef>
              <a:spcAft>
                <a:spcPct val="0"/>
              </a:spcAft>
            </a:pPr>
            <a:r>
              <a:rPr lang="tr-TR" sz="1400" dirty="0">
                <a:latin typeface="Times New Roman" pitchFamily="18" charset="0"/>
                <a:cs typeface="Times New Roman" pitchFamily="18" charset="0"/>
              </a:rPr>
              <a:t>Üniversitemiz </a:t>
            </a:r>
            <a:r>
              <a:rPr lang="tr-TR" sz="1400" dirty="0" smtClean="0">
                <a:latin typeface="Times New Roman" pitchFamily="18" charset="0"/>
                <a:cs typeface="Times New Roman" pitchFamily="18" charset="0"/>
              </a:rPr>
              <a:t>yerleşkesi içerisinde</a:t>
            </a:r>
            <a:r>
              <a:rPr lang="tr-TR" sz="1400" b="1" dirty="0" smtClean="0">
                <a:latin typeface="Times New Roman" pitchFamily="18" charset="0"/>
                <a:cs typeface="Times New Roman" pitchFamily="18" charset="0"/>
              </a:rPr>
              <a:t> </a:t>
            </a:r>
            <a:r>
              <a:rPr lang="tr-TR" sz="1400" dirty="0">
                <a:solidFill>
                  <a:srgbClr val="323232"/>
                </a:solidFill>
                <a:latin typeface="Times New Roman" pitchFamily="18" charset="0"/>
                <a:cs typeface="Times New Roman" pitchFamily="18" charset="0"/>
              </a:rPr>
              <a:t>60.000 m² alan üzerine kurulmuş açık spor tesislerimizde 2 adet halı futbol sahası, biri kapalı olmak üzere 6 adet tenis kortu, 1’er adet halı basketbol sahası ve hentbol sahası, iki </a:t>
            </a:r>
            <a:endParaRPr lang="tr-TR" sz="1400" dirty="0">
              <a:latin typeface="Times New Roman" pitchFamily="18" charset="0"/>
              <a:cs typeface="Times New Roman" pitchFamily="18" charset="0"/>
            </a:endParaRPr>
          </a:p>
          <a:p>
            <a:pPr eaLnBrk="0" fontAlgn="base" hangingPunct="0">
              <a:spcBef>
                <a:spcPct val="0"/>
              </a:spcBef>
              <a:spcAft>
                <a:spcPct val="0"/>
              </a:spcAft>
            </a:pPr>
            <a:r>
              <a:rPr lang="tr-TR" sz="1400" dirty="0">
                <a:solidFill>
                  <a:srgbClr val="323232"/>
                </a:solidFill>
                <a:latin typeface="Times New Roman" pitchFamily="18" charset="0"/>
                <a:cs typeface="Times New Roman" pitchFamily="18" charset="0"/>
              </a:rPr>
              <a:t>parkurdan oluşan 18’er istasyonlu mini golf sahaları bulunmaktadır. Dinlenme tesisleri ve gezinti alanlarından 09:00 – 22:00 saatleri arasında yararlanılabilmektedir.</a:t>
            </a:r>
            <a:endParaRPr lang="tr-TR" sz="1400" dirty="0">
              <a:latin typeface="Times New Roman" pitchFamily="18" charset="0"/>
              <a:cs typeface="Times New Roman" pitchFamily="18" charset="0"/>
            </a:endParaRPr>
          </a:p>
          <a:p>
            <a:pPr eaLnBrk="0" fontAlgn="base" hangingPunct="0">
              <a:spcBef>
                <a:spcPct val="0"/>
              </a:spcBef>
              <a:spcAft>
                <a:spcPct val="0"/>
              </a:spcAft>
            </a:pPr>
            <a:endParaRPr lang="tr-TR" dirty="0">
              <a:latin typeface="Arial" pitchFamily="34" charset="0"/>
              <a:cs typeface="Arial" pitchFamily="34" charset="0"/>
            </a:endParaRPr>
          </a:p>
        </p:txBody>
      </p:sp>
      <p:sp>
        <p:nvSpPr>
          <p:cNvPr id="46085" name="Rectangle 5"/>
          <p:cNvSpPr>
            <a:spLocks noChangeArrowheads="1"/>
          </p:cNvSpPr>
          <p:nvPr/>
        </p:nvSpPr>
        <p:spPr bwMode="auto">
          <a:xfrm>
            <a:off x="0" y="1550938"/>
            <a:ext cx="6237312"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tabLst>
                <a:tab pos="990600" algn="l"/>
              </a:tabLst>
            </a:pPr>
            <a:r>
              <a:rPr lang="tr-TR" sz="1200" b="1" dirty="0">
                <a:solidFill>
                  <a:srgbClr val="FF0000"/>
                </a:solidFill>
                <a:latin typeface="Times New Roman" pitchFamily="18" charset="0"/>
                <a:cs typeface="Times New Roman" pitchFamily="18" charset="0"/>
              </a:rPr>
              <a:t>YARI OLİMPİK YÜZME HAVUZU ve SAUNA </a:t>
            </a:r>
            <a:endParaRPr lang="tr-TR" sz="1200" dirty="0">
              <a:latin typeface="Times New Roman" pitchFamily="18" charset="0"/>
              <a:cs typeface="Times New Roman" pitchFamily="18" charset="0"/>
            </a:endParaRPr>
          </a:p>
          <a:p>
            <a:pPr eaLnBrk="0" fontAlgn="base" hangingPunct="0">
              <a:spcBef>
                <a:spcPct val="0"/>
              </a:spcBef>
              <a:spcAft>
                <a:spcPct val="0"/>
              </a:spcAft>
              <a:tabLst>
                <a:tab pos="990600" algn="l"/>
              </a:tabLst>
            </a:pPr>
            <a:r>
              <a:rPr lang="tr-TR" sz="1400" dirty="0">
                <a:latin typeface="Times New Roman" pitchFamily="18" charset="0"/>
                <a:cs typeface="Times New Roman" pitchFamily="18" charset="0"/>
              </a:rPr>
              <a:t>Personelimiz Üniversite </a:t>
            </a:r>
            <a:r>
              <a:rPr lang="tr-TR" sz="1400" dirty="0" smtClean="0">
                <a:latin typeface="Times New Roman" pitchFamily="18" charset="0"/>
                <a:cs typeface="Times New Roman" pitchFamily="18" charset="0"/>
              </a:rPr>
              <a:t>Yerleşkesi içerinde </a:t>
            </a:r>
            <a:r>
              <a:rPr lang="tr-TR" sz="1400" dirty="0">
                <a:latin typeface="Times New Roman" pitchFamily="18" charset="0"/>
                <a:cs typeface="Times New Roman" pitchFamily="18" charset="0"/>
              </a:rPr>
              <a:t>bulunan yarı olimpik yüzme havuzu ve saunayı belli bir ücret karşılığında kullanabilmektedir.</a:t>
            </a:r>
          </a:p>
          <a:p>
            <a:pPr eaLnBrk="0" fontAlgn="base" hangingPunct="0">
              <a:spcBef>
                <a:spcPct val="0"/>
              </a:spcBef>
              <a:spcAft>
                <a:spcPct val="0"/>
              </a:spcAft>
              <a:tabLst>
                <a:tab pos="990600" algn="l"/>
              </a:tabLst>
            </a:pPr>
            <a:r>
              <a:rPr lang="tr-TR" sz="1400" b="1" dirty="0">
                <a:solidFill>
                  <a:srgbClr val="FF0000"/>
                </a:solidFill>
                <a:latin typeface="Times New Roman" pitchFamily="18" charset="0"/>
                <a:cs typeface="Times New Roman" pitchFamily="18" charset="0"/>
              </a:rPr>
              <a:t>KREŞ</a:t>
            </a:r>
            <a:endParaRPr lang="tr-TR" sz="1400" dirty="0">
              <a:latin typeface="Times New Roman" pitchFamily="18" charset="0"/>
              <a:cs typeface="Times New Roman" pitchFamily="18" charset="0"/>
            </a:endParaRPr>
          </a:p>
          <a:p>
            <a:pPr eaLnBrk="0" fontAlgn="base" hangingPunct="0">
              <a:spcBef>
                <a:spcPct val="0"/>
              </a:spcBef>
              <a:spcAft>
                <a:spcPct val="0"/>
              </a:spcAft>
              <a:tabLst>
                <a:tab pos="990600" algn="l"/>
              </a:tabLst>
            </a:pPr>
            <a:r>
              <a:rPr lang="tr-TR" sz="1400" dirty="0">
                <a:latin typeface="Times New Roman" pitchFamily="18" charset="0"/>
                <a:cs typeface="Times New Roman" pitchFamily="18" charset="0"/>
              </a:rPr>
              <a:t>Üniversitemiz kreşinden Hastanemiz çalışanları yararlanabilmektedir.</a:t>
            </a:r>
            <a:r>
              <a:rPr lang="tr-TR" dirty="0">
                <a:latin typeface="Arial" pitchFamily="34" charset="0"/>
                <a:cs typeface="Arial" pitchFamily="34" charset="0"/>
              </a:rPr>
              <a:t>	</a:t>
            </a:r>
          </a:p>
        </p:txBody>
      </p:sp>
      <p:pic>
        <p:nvPicPr>
          <p:cNvPr id="7" name="Resim 6"/>
          <p:cNvPicPr/>
          <p:nvPr/>
        </p:nvPicPr>
        <p:blipFill rotWithShape="1">
          <a:blip r:embed="rId4"/>
          <a:srcRect l="14810" t="27857" r="50360" b="17394"/>
          <a:stretch/>
        </p:blipFill>
        <p:spPr bwMode="auto">
          <a:xfrm>
            <a:off x="260648" y="91216"/>
            <a:ext cx="1099773" cy="1030315"/>
          </a:xfrm>
          <a:prstGeom prst="rect">
            <a:avLst/>
          </a:prstGeom>
          <a:ln>
            <a:noFill/>
          </a:ln>
          <a:extLst>
            <a:ext uri="{53640926-AAD7-44D8-BBD7-CCE9431645EC}">
              <a14:shadowObscured xmlns:a14="http://schemas.microsoft.com/office/drawing/2010/main"/>
            </a:ext>
          </a:extLst>
        </p:spPr>
      </p:pic>
      <p:pic>
        <p:nvPicPr>
          <p:cNvPr id="8" name="Resim 7"/>
          <p:cNvPicPr/>
          <p:nvPr/>
        </p:nvPicPr>
        <p:blipFill rotWithShape="1">
          <a:blip r:embed="rId5"/>
          <a:srcRect l="14960" t="27847" r="49938" b="18426"/>
          <a:stretch/>
        </p:blipFill>
        <p:spPr bwMode="auto">
          <a:xfrm>
            <a:off x="5229200" y="43953"/>
            <a:ext cx="1224136" cy="1124843"/>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332655" y="1416249"/>
            <a:ext cx="6147067" cy="71096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endParaRPr lang="tr-TR" sz="1200" b="1" dirty="0" smtClean="0">
              <a:solidFill>
                <a:srgbClr val="FF0000"/>
              </a:solidFill>
              <a:latin typeface="Times New Roman" pitchFamily="18" charset="0"/>
              <a:ea typeface="Times New Roman" pitchFamily="18" charset="0"/>
              <a:cs typeface="Times New Roman" pitchFamily="18" charset="0"/>
            </a:endParaRPr>
          </a:p>
          <a:p>
            <a:pPr algn="just" fontAlgn="base">
              <a:spcBef>
                <a:spcPct val="0"/>
              </a:spcBef>
              <a:spcAft>
                <a:spcPct val="0"/>
              </a:spcAft>
            </a:pPr>
            <a:endParaRPr lang="tr-TR" sz="1200" b="1" dirty="0">
              <a:solidFill>
                <a:srgbClr val="FF0000"/>
              </a:solidFill>
              <a:latin typeface="Times New Roman" pitchFamily="18" charset="0"/>
              <a:ea typeface="Times New Roman" pitchFamily="18" charset="0"/>
              <a:cs typeface="Times New Roman" pitchFamily="18" charset="0"/>
            </a:endParaRPr>
          </a:p>
          <a:p>
            <a:pPr algn="just" fontAlgn="base">
              <a:spcBef>
                <a:spcPct val="0"/>
              </a:spcBef>
              <a:spcAft>
                <a:spcPct val="0"/>
              </a:spcAft>
            </a:pPr>
            <a:r>
              <a:rPr lang="tr-TR" sz="1200" b="1" dirty="0" smtClean="0">
                <a:solidFill>
                  <a:srgbClr val="FF0000"/>
                </a:solidFill>
                <a:latin typeface="Times New Roman" pitchFamily="18" charset="0"/>
                <a:ea typeface="Times New Roman" pitchFamily="18" charset="0"/>
                <a:cs typeface="Times New Roman" pitchFamily="18" charset="0"/>
              </a:rPr>
              <a:t>KALİTE </a:t>
            </a:r>
            <a:r>
              <a:rPr lang="tr-TR" sz="1200" b="1" dirty="0">
                <a:solidFill>
                  <a:srgbClr val="FF0000"/>
                </a:solidFill>
                <a:latin typeface="Times New Roman" pitchFamily="18" charset="0"/>
                <a:ea typeface="Times New Roman" pitchFamily="18" charset="0"/>
                <a:cs typeface="Times New Roman" pitchFamily="18" charset="0"/>
              </a:rPr>
              <a:t>YÖNETİM SİSTEMİ OTOMASYONU</a:t>
            </a:r>
            <a:endParaRPr lang="tr-TR" sz="1200" dirty="0">
              <a:latin typeface="Times New Roman" pitchFamily="18" charset="0"/>
              <a:cs typeface="Times New Roman" pitchFamily="18" charset="0"/>
            </a:endParaRPr>
          </a:p>
          <a:p>
            <a:pPr algn="just" eaLnBrk="0" fontAlgn="base" hangingPunct="0">
              <a:lnSpc>
                <a:spcPct val="150000"/>
              </a:lnSpc>
              <a:spcBef>
                <a:spcPct val="0"/>
              </a:spcBef>
              <a:spcAft>
                <a:spcPct val="0"/>
              </a:spcAft>
            </a:pPr>
            <a:r>
              <a:rPr lang="tr-TR" sz="1400" dirty="0">
                <a:latin typeface="Times New Roman" pitchFamily="18" charset="0"/>
                <a:ea typeface="Times New Roman" pitchFamily="18" charset="0"/>
                <a:cs typeface="Times New Roman" pitchFamily="18" charset="0"/>
              </a:rPr>
              <a:t>Hastanemizde Kalite Yönetim Otomasyon Sistemi kullanılmaktadır. Çalışan tüm personele Bilgi İşlem tarafından verilen bireysel şifreler kullanılarak otomasyon üzerinden işlem yapılabilmektedir.</a:t>
            </a:r>
            <a:endParaRPr lang="tr-TR" sz="1400" dirty="0">
              <a:latin typeface="Times New Roman" pitchFamily="18" charset="0"/>
              <a:cs typeface="Times New Roman" pitchFamily="18" charset="0"/>
            </a:endParaRPr>
          </a:p>
          <a:p>
            <a:pPr algn="just" eaLnBrk="0" fontAlgn="base" hangingPunct="0">
              <a:lnSpc>
                <a:spcPct val="150000"/>
              </a:lnSpc>
              <a:spcBef>
                <a:spcPct val="0"/>
              </a:spcBef>
              <a:spcAft>
                <a:spcPct val="0"/>
              </a:spcAft>
            </a:pPr>
            <a:r>
              <a:rPr lang="tr-TR" sz="1400" dirty="0">
                <a:latin typeface="Times New Roman" pitchFamily="18" charset="0"/>
                <a:ea typeface="Times New Roman" pitchFamily="18" charset="0"/>
                <a:cs typeface="Times New Roman" pitchFamily="18" charset="0"/>
              </a:rPr>
              <a:t>Kalite Yönetim Otomasyonda;</a:t>
            </a:r>
            <a:endParaRPr lang="tr-TR" sz="1400" dirty="0">
              <a:latin typeface="Times New Roman" pitchFamily="18" charset="0"/>
              <a:cs typeface="Times New Roman" pitchFamily="18" charset="0"/>
            </a:endParaRPr>
          </a:p>
          <a:p>
            <a:pPr algn="just" eaLnBrk="0" fontAlgn="base" hangingPunct="0">
              <a:lnSpc>
                <a:spcPct val="150000"/>
              </a:lnSpc>
              <a:spcBef>
                <a:spcPct val="0"/>
              </a:spcBef>
              <a:spcAft>
                <a:spcPct val="0"/>
              </a:spcAft>
            </a:pPr>
            <a:r>
              <a:rPr lang="tr-TR" sz="1400" b="1" dirty="0">
                <a:solidFill>
                  <a:srgbClr val="FF0000"/>
                </a:solidFill>
                <a:latin typeface="Times New Roman" pitchFamily="18" charset="0"/>
                <a:ea typeface="Times New Roman" pitchFamily="18" charset="0"/>
                <a:cs typeface="Times New Roman" pitchFamily="18" charset="0"/>
              </a:rPr>
              <a:t>1-Kişisel Menü;</a:t>
            </a:r>
            <a:r>
              <a:rPr lang="tr-TR" sz="1400" dirty="0">
                <a:latin typeface="Times New Roman" pitchFamily="18" charset="0"/>
                <a:ea typeface="Times New Roman" pitchFamily="18" charset="0"/>
                <a:cs typeface="Times New Roman" pitchFamily="18" charset="0"/>
              </a:rPr>
              <a:t> Şifre değiştirme işlemleri bu menüden yapılabilir. Öğretim Üyeleri bu menüden bölüm gelirlerini ve performans bilgilerini görebilmektedir.</a:t>
            </a:r>
            <a:endParaRPr lang="tr-TR" sz="1400" dirty="0">
              <a:latin typeface="Times New Roman" pitchFamily="18" charset="0"/>
              <a:cs typeface="Times New Roman" pitchFamily="18" charset="0"/>
            </a:endParaRPr>
          </a:p>
          <a:p>
            <a:pPr algn="just" eaLnBrk="0" fontAlgn="base" hangingPunct="0">
              <a:lnSpc>
                <a:spcPct val="150000"/>
              </a:lnSpc>
              <a:spcBef>
                <a:spcPct val="0"/>
              </a:spcBef>
              <a:spcAft>
                <a:spcPct val="0"/>
              </a:spcAft>
            </a:pPr>
            <a:r>
              <a:rPr lang="tr-TR" sz="1400" b="1" dirty="0">
                <a:solidFill>
                  <a:srgbClr val="FF0000"/>
                </a:solidFill>
                <a:latin typeface="Times New Roman" pitchFamily="18" charset="0"/>
                <a:ea typeface="Times New Roman" pitchFamily="18" charset="0"/>
                <a:cs typeface="Times New Roman" pitchFamily="18" charset="0"/>
              </a:rPr>
              <a:t>2-Arıza Takip Menüsü;</a:t>
            </a:r>
            <a:r>
              <a:rPr lang="tr-TR" sz="1400" dirty="0">
                <a:latin typeface="Times New Roman" pitchFamily="18" charset="0"/>
                <a:ea typeface="Times New Roman" pitchFamily="18" charset="0"/>
                <a:cs typeface="Times New Roman" pitchFamily="18" charset="0"/>
              </a:rPr>
              <a:t> Bölümlerde Alt Yapı ve Bilgi İşlemle ilgili arızalar, arıza bildirim yetkisi verilen personel tarafından Kalite Yönetim Otomasyon üzerinden bildirilir. Arıza bildirimleri kliniklerde; Bölüm Başkanı, Kaliteden Sorumlu Öğretim Üyesi, Sorumlu Hemşire, İdari Birim Sorumlusu ve Bölüm Sekreteri tarafından (Bölüm Başkanı ve Sorumlu Hemşirenin bilgisi dahilinde) bildirilmektedir.</a:t>
            </a:r>
            <a:endParaRPr lang="tr-TR" sz="1400" dirty="0">
              <a:latin typeface="Times New Roman" pitchFamily="18" charset="0"/>
              <a:cs typeface="Times New Roman" pitchFamily="18" charset="0"/>
            </a:endParaRPr>
          </a:p>
          <a:p>
            <a:pPr algn="just" eaLnBrk="0" fontAlgn="base" hangingPunct="0">
              <a:lnSpc>
                <a:spcPct val="150000"/>
              </a:lnSpc>
              <a:spcBef>
                <a:spcPct val="0"/>
              </a:spcBef>
              <a:spcAft>
                <a:spcPct val="0"/>
              </a:spcAft>
            </a:pPr>
            <a:r>
              <a:rPr lang="tr-TR" sz="1400" dirty="0">
                <a:latin typeface="Times New Roman" pitchFamily="18" charset="0"/>
                <a:ea typeface="Times New Roman" pitchFamily="18" charset="0"/>
                <a:cs typeface="Times New Roman" pitchFamily="18" charset="0"/>
              </a:rPr>
              <a:t>Arıza bildirim menüsünden malzeme istemi yapılmamalıdır.</a:t>
            </a:r>
            <a:endParaRPr lang="tr-TR" sz="1400" dirty="0">
              <a:latin typeface="Times New Roman" pitchFamily="18" charset="0"/>
              <a:cs typeface="Times New Roman" pitchFamily="18" charset="0"/>
            </a:endParaRPr>
          </a:p>
          <a:p>
            <a:pPr algn="just" eaLnBrk="0" fontAlgn="base" hangingPunct="0">
              <a:lnSpc>
                <a:spcPct val="150000"/>
              </a:lnSpc>
              <a:spcBef>
                <a:spcPct val="0"/>
              </a:spcBef>
              <a:spcAft>
                <a:spcPct val="0"/>
              </a:spcAft>
            </a:pPr>
            <a:r>
              <a:rPr lang="tr-TR" sz="1400" dirty="0">
                <a:latin typeface="Times New Roman" pitchFamily="18" charset="0"/>
                <a:ea typeface="Times New Roman" pitchFamily="18" charset="0"/>
                <a:cs typeface="Times New Roman" pitchFamily="18" charset="0"/>
              </a:rPr>
              <a:t>Arıza bildirim menüsünden şikâyet bildirimi yapılmamalıdır.</a:t>
            </a:r>
            <a:endParaRPr lang="tr-TR" sz="1400" dirty="0">
              <a:latin typeface="Times New Roman" pitchFamily="18" charset="0"/>
              <a:cs typeface="Times New Roman" pitchFamily="18" charset="0"/>
            </a:endParaRPr>
          </a:p>
          <a:p>
            <a:pPr algn="just" eaLnBrk="0" fontAlgn="base" hangingPunct="0">
              <a:lnSpc>
                <a:spcPct val="150000"/>
              </a:lnSpc>
              <a:spcBef>
                <a:spcPct val="0"/>
              </a:spcBef>
              <a:spcAft>
                <a:spcPct val="0"/>
              </a:spcAft>
            </a:pPr>
            <a:r>
              <a:rPr lang="tr-TR" sz="1400" dirty="0">
                <a:latin typeface="Times New Roman" pitchFamily="18" charset="0"/>
                <a:ea typeface="Times New Roman" pitchFamily="18" charset="0"/>
                <a:cs typeface="Times New Roman" pitchFamily="18" charset="0"/>
              </a:rPr>
              <a:t>Birden fazla arıza bildirilecekse her arıza için ayrı işlem yapılmalıdır.</a:t>
            </a:r>
            <a:endParaRPr lang="tr-TR" sz="1400" dirty="0">
              <a:latin typeface="Times New Roman" pitchFamily="18" charset="0"/>
              <a:cs typeface="Times New Roman" pitchFamily="18" charset="0"/>
            </a:endParaRPr>
          </a:p>
          <a:p>
            <a:pPr algn="just" eaLnBrk="0" fontAlgn="base" hangingPunct="0">
              <a:lnSpc>
                <a:spcPct val="150000"/>
              </a:lnSpc>
              <a:spcBef>
                <a:spcPct val="0"/>
              </a:spcBef>
              <a:spcAft>
                <a:spcPct val="0"/>
              </a:spcAft>
            </a:pPr>
            <a:r>
              <a:rPr lang="tr-TR" sz="1400" dirty="0">
                <a:latin typeface="Times New Roman" pitchFamily="18" charset="0"/>
                <a:ea typeface="Times New Roman" pitchFamily="18" charset="0"/>
                <a:cs typeface="Times New Roman" pitchFamily="18" charset="0"/>
              </a:rPr>
              <a:t>Acil bildirilmesi gereken arızalar için; önce telefonla bildirim, ardından kalite otomasyon üzerinden bildirim yapılmalıdır. Arıza bildirimlerinde acil olarak yapılması gereken arızalar “ACİL” yazılarak bildirilmelidir. Bunun dışında her arıza için acil ibaresi kullanılmamalıdır. Yazılar resmi yazışma kurallarına uygun olarak yazılmalıdır.</a:t>
            </a:r>
            <a:endParaRPr lang="tr-TR" sz="1400" dirty="0">
              <a:latin typeface="Times New Roman" pitchFamily="18" charset="0"/>
              <a:cs typeface="Times New Roman" pitchFamily="18" charset="0"/>
            </a:endParaRPr>
          </a:p>
        </p:txBody>
      </p:sp>
      <p:pic>
        <p:nvPicPr>
          <p:cNvPr id="3" name="Resim 2"/>
          <p:cNvPicPr/>
          <p:nvPr/>
        </p:nvPicPr>
        <p:blipFill rotWithShape="1">
          <a:blip r:embed="rId2"/>
          <a:srcRect l="14810" t="27857" r="50360" b="17394"/>
          <a:stretch/>
        </p:blipFill>
        <p:spPr bwMode="auto">
          <a:xfrm>
            <a:off x="404664" y="272480"/>
            <a:ext cx="1099773" cy="1030315"/>
          </a:xfrm>
          <a:prstGeom prst="rect">
            <a:avLst/>
          </a:prstGeom>
          <a:ln>
            <a:noFill/>
          </a:ln>
          <a:extLst>
            <a:ext uri="{53640926-AAD7-44D8-BBD7-CCE9431645EC}">
              <a14:shadowObscured xmlns:a14="http://schemas.microsoft.com/office/drawing/2010/main"/>
            </a:ext>
          </a:extLst>
        </p:spPr>
      </p:pic>
      <p:pic>
        <p:nvPicPr>
          <p:cNvPr id="4" name="Resim 3"/>
          <p:cNvPicPr/>
          <p:nvPr/>
        </p:nvPicPr>
        <p:blipFill rotWithShape="1">
          <a:blip r:embed="rId3"/>
          <a:srcRect l="14960" t="27847" r="49938" b="18426"/>
          <a:stretch/>
        </p:blipFill>
        <p:spPr bwMode="auto">
          <a:xfrm>
            <a:off x="5229200" y="170717"/>
            <a:ext cx="1224136" cy="1124843"/>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476672" y="1645299"/>
            <a:ext cx="6021288" cy="70555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endParaRPr lang="tr-TR" sz="1400" b="1" dirty="0" smtClean="0">
              <a:solidFill>
                <a:srgbClr val="FF0000"/>
              </a:solidFill>
              <a:latin typeface="Times New Roman" pitchFamily="18" charset="0"/>
              <a:ea typeface="Times New Roman" pitchFamily="18" charset="0"/>
              <a:cs typeface="Times New Roman" pitchFamily="18" charset="0"/>
            </a:endParaRPr>
          </a:p>
          <a:p>
            <a:pPr algn="just" fontAlgn="base">
              <a:lnSpc>
                <a:spcPct val="150000"/>
              </a:lnSpc>
              <a:spcBef>
                <a:spcPct val="0"/>
              </a:spcBef>
              <a:spcAft>
                <a:spcPct val="0"/>
              </a:spcAft>
            </a:pPr>
            <a:r>
              <a:rPr lang="tr-TR" sz="1400" b="1" dirty="0" smtClean="0">
                <a:solidFill>
                  <a:srgbClr val="FF0000"/>
                </a:solidFill>
                <a:latin typeface="Times New Roman" pitchFamily="18" charset="0"/>
                <a:ea typeface="Times New Roman" pitchFamily="18" charset="0"/>
                <a:cs typeface="Times New Roman" pitchFamily="18" charset="0"/>
              </a:rPr>
              <a:t>3-Dokümanlar </a:t>
            </a:r>
            <a:r>
              <a:rPr lang="tr-TR" sz="1400" b="1" dirty="0">
                <a:solidFill>
                  <a:srgbClr val="FF0000"/>
                </a:solidFill>
                <a:latin typeface="Times New Roman" pitchFamily="18" charset="0"/>
                <a:ea typeface="Times New Roman" pitchFamily="18" charset="0"/>
                <a:cs typeface="Times New Roman" pitchFamily="18" charset="0"/>
              </a:rPr>
              <a:t>Menüsü:</a:t>
            </a:r>
            <a:r>
              <a:rPr lang="tr-TR" sz="1400" dirty="0">
                <a:latin typeface="Times New Roman" pitchFamily="18" charset="0"/>
                <a:ea typeface="Times New Roman" pitchFamily="18" charset="0"/>
                <a:cs typeface="Times New Roman" pitchFamily="18" charset="0"/>
              </a:rPr>
              <a:t> Hastanede kullanılan Kalite Yönetim Sistemine ait dokümanların tamamı bu menüde bulunmaktadır. (Kalite El Kitabı, Sistem Talimatları, Prosedürler, Kalite Planları, Organizasyon Şemaları, Görev Tanımları, Birim Çalışma Talimatları, Enfeksiyon Kontrol Talimatları, Hasta ve Çalışan Güvenliği Talimatları, Cihaz Kullanma Talimatları, Prosesler, Formlar, Dış Kaynaklı Dokümanlar)</a:t>
            </a:r>
            <a:endParaRPr lang="tr-TR" sz="1400" dirty="0">
              <a:latin typeface="Times New Roman" pitchFamily="18" charset="0"/>
              <a:cs typeface="Times New Roman" pitchFamily="18" charset="0"/>
            </a:endParaRPr>
          </a:p>
          <a:p>
            <a:pPr algn="just" eaLnBrk="0" fontAlgn="base" hangingPunct="0">
              <a:lnSpc>
                <a:spcPct val="150000"/>
              </a:lnSpc>
              <a:spcBef>
                <a:spcPct val="0"/>
              </a:spcBef>
              <a:spcAft>
                <a:spcPct val="0"/>
              </a:spcAft>
            </a:pPr>
            <a:r>
              <a:rPr lang="tr-TR" sz="1400" b="1" dirty="0">
                <a:solidFill>
                  <a:srgbClr val="FF0000"/>
                </a:solidFill>
                <a:latin typeface="Times New Roman" pitchFamily="18" charset="0"/>
                <a:ea typeface="Times New Roman" pitchFamily="18" charset="0"/>
                <a:cs typeface="Times New Roman" pitchFamily="18" charset="0"/>
              </a:rPr>
              <a:t>4-Öneriler Menüsü;</a:t>
            </a:r>
            <a:r>
              <a:rPr lang="tr-TR" sz="1400" dirty="0">
                <a:latin typeface="Times New Roman" pitchFamily="18" charset="0"/>
                <a:ea typeface="Times New Roman" pitchFamily="18" charset="0"/>
                <a:cs typeface="Times New Roman" pitchFamily="18" charset="0"/>
              </a:rPr>
              <a:t> Hastane çalışanları Üst Yönetime iletmek istedikleri önerileri bu menüden iletebilmektedir.</a:t>
            </a:r>
            <a:endParaRPr lang="tr-TR" sz="1400" dirty="0">
              <a:latin typeface="Times New Roman" pitchFamily="18" charset="0"/>
              <a:cs typeface="Times New Roman" pitchFamily="18" charset="0"/>
            </a:endParaRPr>
          </a:p>
          <a:p>
            <a:pPr algn="just" eaLnBrk="0" fontAlgn="base" hangingPunct="0">
              <a:lnSpc>
                <a:spcPct val="150000"/>
              </a:lnSpc>
              <a:spcBef>
                <a:spcPct val="0"/>
              </a:spcBef>
              <a:spcAft>
                <a:spcPct val="0"/>
              </a:spcAft>
            </a:pPr>
            <a:r>
              <a:rPr lang="tr-TR" sz="1400" b="1" dirty="0">
                <a:solidFill>
                  <a:srgbClr val="FF0000"/>
                </a:solidFill>
                <a:latin typeface="Times New Roman" pitchFamily="18" charset="0"/>
                <a:ea typeface="Times New Roman" pitchFamily="18" charset="0"/>
                <a:cs typeface="Times New Roman" pitchFamily="18" charset="0"/>
              </a:rPr>
              <a:t>5-Olay Bildirim Menüsü:</a:t>
            </a:r>
            <a:r>
              <a:rPr lang="tr-TR" sz="1400" dirty="0">
                <a:latin typeface="Times New Roman" pitchFamily="18" charset="0"/>
                <a:ea typeface="Times New Roman" pitchFamily="18" charset="0"/>
                <a:cs typeface="Times New Roman" pitchFamily="18" charset="0"/>
              </a:rPr>
              <a:t> Hastanede gelişen beklenmedik olayların ve ramak kala olayların iyileştirme/önleyici faaliyet başlatılması için bu menüden bildirilmesi gerekmektedir.</a:t>
            </a:r>
            <a:endParaRPr lang="tr-TR" sz="1400" dirty="0">
              <a:latin typeface="Times New Roman" pitchFamily="18" charset="0"/>
              <a:cs typeface="Times New Roman" pitchFamily="18" charset="0"/>
            </a:endParaRPr>
          </a:p>
          <a:p>
            <a:pPr algn="just" eaLnBrk="0" fontAlgn="base" hangingPunct="0">
              <a:lnSpc>
                <a:spcPct val="150000"/>
              </a:lnSpc>
              <a:spcBef>
                <a:spcPct val="0"/>
              </a:spcBef>
              <a:spcAft>
                <a:spcPct val="0"/>
              </a:spcAft>
            </a:pPr>
            <a:r>
              <a:rPr lang="tr-TR" sz="1400" b="1" dirty="0">
                <a:solidFill>
                  <a:srgbClr val="FF0000"/>
                </a:solidFill>
                <a:latin typeface="Times New Roman" pitchFamily="18" charset="0"/>
                <a:ea typeface="Times New Roman" pitchFamily="18" charset="0"/>
                <a:cs typeface="Times New Roman" pitchFamily="18" charset="0"/>
              </a:rPr>
              <a:t>6-Düzeltici İşlem Menüsü:</a:t>
            </a:r>
            <a:r>
              <a:rPr lang="tr-TR" sz="1400" dirty="0">
                <a:latin typeface="Times New Roman" pitchFamily="18" charset="0"/>
                <a:ea typeface="Times New Roman" pitchFamily="18" charset="0"/>
                <a:cs typeface="Times New Roman" pitchFamily="18" charset="0"/>
              </a:rPr>
              <a:t> Sağlık hizmeti esnasında gelişen uygunsuzlukların sebeplerini bulmak, sorunu ortadan kaldırmak ve oluşabilecek tekrarları önlemek amacıyla “kalite yetkisi” verilmiş personel tarafından tutulabilmektedir. (Bölüm Başkanı, Kaliteden Sorumlu Öğretim Üyesi, Sorumlu Hemşire, Birim </a:t>
            </a:r>
            <a:r>
              <a:rPr lang="tr-TR" sz="1400" dirty="0" smtClean="0">
                <a:latin typeface="Times New Roman" pitchFamily="18" charset="0"/>
                <a:ea typeface="Times New Roman" pitchFamily="18" charset="0"/>
                <a:cs typeface="Times New Roman" pitchFamily="18" charset="0"/>
              </a:rPr>
              <a:t>Sorumluları)</a:t>
            </a:r>
            <a:endParaRPr lang="tr-TR" sz="1400" dirty="0">
              <a:latin typeface="Times New Roman" pitchFamily="18" charset="0"/>
              <a:cs typeface="Times New Roman" pitchFamily="18" charset="0"/>
            </a:endParaRPr>
          </a:p>
          <a:p>
            <a:pPr algn="just" eaLnBrk="0" fontAlgn="base" hangingPunct="0">
              <a:lnSpc>
                <a:spcPct val="150000"/>
              </a:lnSpc>
              <a:spcBef>
                <a:spcPct val="0"/>
              </a:spcBef>
              <a:spcAft>
                <a:spcPct val="0"/>
              </a:spcAft>
            </a:pPr>
            <a:r>
              <a:rPr lang="tr-TR" sz="1400" b="1" dirty="0">
                <a:solidFill>
                  <a:srgbClr val="FF0000"/>
                </a:solidFill>
                <a:latin typeface="Times New Roman" pitchFamily="18" charset="0"/>
                <a:ea typeface="Times New Roman" pitchFamily="18" charset="0"/>
                <a:cs typeface="Times New Roman" pitchFamily="18" charset="0"/>
              </a:rPr>
              <a:t>7-Önleyici İşlem Menüsü;</a:t>
            </a:r>
            <a:r>
              <a:rPr lang="tr-TR" sz="1400" dirty="0">
                <a:latin typeface="Times New Roman" pitchFamily="18" charset="0"/>
                <a:ea typeface="Times New Roman" pitchFamily="18" charset="0"/>
                <a:cs typeface="Times New Roman" pitchFamily="18" charset="0"/>
              </a:rPr>
              <a:t> Sağlık hizmeti esnasında gelişebilecek uygunsuzlukların sebeplerini engellemek, ortadan kaldırmak ve oluşabilecek hataları önlemek amacıyla “kalite yetkisi” verilmiş personel tarafından tutulabilmektedir. (Bölüm Başkanı, Kaliteden Sorumlu Öğretim Üyesi, Sorumlu Hemşire, Birim Sorumluları )</a:t>
            </a:r>
            <a:endParaRPr lang="tr-TR" sz="1400" dirty="0">
              <a:latin typeface="Times New Roman" pitchFamily="18" charset="0"/>
              <a:cs typeface="Times New Roman" pitchFamily="18" charset="0"/>
            </a:endParaRPr>
          </a:p>
        </p:txBody>
      </p:sp>
      <p:pic>
        <p:nvPicPr>
          <p:cNvPr id="3" name="Resim 2"/>
          <p:cNvPicPr/>
          <p:nvPr/>
        </p:nvPicPr>
        <p:blipFill rotWithShape="1">
          <a:blip r:embed="rId2"/>
          <a:srcRect l="14810" t="27857" r="50360" b="17394"/>
          <a:stretch/>
        </p:blipFill>
        <p:spPr bwMode="auto">
          <a:xfrm>
            <a:off x="620688" y="390044"/>
            <a:ext cx="1099773" cy="1030315"/>
          </a:xfrm>
          <a:prstGeom prst="rect">
            <a:avLst/>
          </a:prstGeom>
          <a:ln>
            <a:noFill/>
          </a:ln>
          <a:extLst>
            <a:ext uri="{53640926-AAD7-44D8-BBD7-CCE9431645EC}">
              <a14:shadowObscured xmlns:a14="http://schemas.microsoft.com/office/drawing/2010/main"/>
            </a:ext>
          </a:extLst>
        </p:spPr>
      </p:pic>
      <p:pic>
        <p:nvPicPr>
          <p:cNvPr id="4" name="Resim 3"/>
          <p:cNvPicPr/>
          <p:nvPr/>
        </p:nvPicPr>
        <p:blipFill rotWithShape="1">
          <a:blip r:embed="rId3"/>
          <a:srcRect l="14960" t="27847" r="49938" b="18426"/>
          <a:stretch/>
        </p:blipFill>
        <p:spPr bwMode="auto">
          <a:xfrm>
            <a:off x="5085184" y="295516"/>
            <a:ext cx="1224136" cy="1124843"/>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4"/>
          <p:cNvSpPr>
            <a:spLocks noChangeArrowheads="1"/>
          </p:cNvSpPr>
          <p:nvPr/>
        </p:nvSpPr>
        <p:spPr bwMode="auto">
          <a:xfrm>
            <a:off x="116632" y="2253571"/>
            <a:ext cx="6453336"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lnSpc>
                <a:spcPct val="150000"/>
              </a:lnSpc>
              <a:spcBef>
                <a:spcPct val="0"/>
              </a:spcBef>
              <a:spcAft>
                <a:spcPct val="0"/>
              </a:spcAft>
            </a:pPr>
            <a:r>
              <a:rPr lang="tr-TR" sz="1400" b="1" dirty="0">
                <a:solidFill>
                  <a:srgbClr val="FF0000"/>
                </a:solidFill>
                <a:latin typeface="Times New Roman" pitchFamily="18" charset="0"/>
                <a:ea typeface="Times New Roman" pitchFamily="18" charset="0"/>
                <a:cs typeface="Times New Roman" pitchFamily="18" charset="0"/>
              </a:rPr>
              <a:t>8-Anket Menüsü;</a:t>
            </a:r>
            <a:r>
              <a:rPr lang="tr-TR" sz="1400" dirty="0">
                <a:latin typeface="Times New Roman" pitchFamily="18" charset="0"/>
                <a:ea typeface="Times New Roman" pitchFamily="18" charset="0"/>
                <a:cs typeface="Times New Roman" pitchFamily="18" charset="0"/>
              </a:rPr>
              <a:t> Çalışanlara çeşitli anketler uygulanmaktadır. (çalışan </a:t>
            </a:r>
            <a:r>
              <a:rPr lang="tr-TR" sz="1400" dirty="0" smtClean="0">
                <a:latin typeface="Times New Roman" pitchFamily="18" charset="0"/>
                <a:ea typeface="Times New Roman" pitchFamily="18" charset="0"/>
                <a:cs typeface="Times New Roman" pitchFamily="18" charset="0"/>
              </a:rPr>
              <a:t>geri bildirim anketi</a:t>
            </a:r>
            <a:r>
              <a:rPr lang="tr-TR" sz="1400" dirty="0">
                <a:latin typeface="Times New Roman" pitchFamily="18" charset="0"/>
                <a:ea typeface="Times New Roman" pitchFamily="18" charset="0"/>
                <a:cs typeface="Times New Roman" pitchFamily="18" charset="0"/>
              </a:rPr>
              <a:t>, yemek hizmetlerinden memnuniyet anketleri v.b.)</a:t>
            </a:r>
            <a:endParaRPr lang="tr-TR" sz="1400" dirty="0">
              <a:latin typeface="Times New Roman" pitchFamily="18" charset="0"/>
              <a:cs typeface="Times New Roman" pitchFamily="18" charset="0"/>
            </a:endParaRPr>
          </a:p>
          <a:p>
            <a:pPr eaLnBrk="0" fontAlgn="base" hangingPunct="0">
              <a:lnSpc>
                <a:spcPct val="150000"/>
              </a:lnSpc>
              <a:spcBef>
                <a:spcPct val="0"/>
              </a:spcBef>
              <a:spcAft>
                <a:spcPct val="0"/>
              </a:spcAft>
            </a:pPr>
            <a:r>
              <a:rPr lang="tr-TR" sz="1400" b="1" dirty="0">
                <a:solidFill>
                  <a:srgbClr val="FF0000"/>
                </a:solidFill>
                <a:latin typeface="Times New Roman" pitchFamily="18" charset="0"/>
                <a:ea typeface="Times New Roman" pitchFamily="18" charset="0"/>
                <a:cs typeface="Times New Roman" pitchFamily="18" charset="0"/>
              </a:rPr>
              <a:t>9-Toplantı Menüsü;</a:t>
            </a:r>
            <a:r>
              <a:rPr lang="tr-TR" sz="1400" dirty="0">
                <a:latin typeface="Times New Roman" pitchFamily="18" charset="0"/>
                <a:ea typeface="Times New Roman" pitchFamily="18" charset="0"/>
                <a:cs typeface="Times New Roman" pitchFamily="18" charset="0"/>
              </a:rPr>
              <a:t> Yapılacak toplantılar çalışanlara bu menüden bildirilmektedir.</a:t>
            </a:r>
            <a:endParaRPr lang="tr-TR" sz="1400" dirty="0">
              <a:latin typeface="Times New Roman" pitchFamily="18" charset="0"/>
              <a:cs typeface="Times New Roman" pitchFamily="18" charset="0"/>
            </a:endParaRPr>
          </a:p>
          <a:p>
            <a:pPr eaLnBrk="0" fontAlgn="base" hangingPunct="0">
              <a:lnSpc>
                <a:spcPct val="150000"/>
              </a:lnSpc>
              <a:spcBef>
                <a:spcPct val="0"/>
              </a:spcBef>
              <a:spcAft>
                <a:spcPct val="0"/>
              </a:spcAft>
            </a:pPr>
            <a:r>
              <a:rPr lang="tr-TR" sz="1400" b="1" dirty="0">
                <a:solidFill>
                  <a:srgbClr val="FF0000"/>
                </a:solidFill>
                <a:latin typeface="Times New Roman" pitchFamily="18" charset="0"/>
                <a:ea typeface="Times New Roman" pitchFamily="18" charset="0"/>
                <a:cs typeface="Times New Roman" pitchFamily="18" charset="0"/>
              </a:rPr>
              <a:t>10-Duyuru Menüsü;</a:t>
            </a:r>
            <a:r>
              <a:rPr lang="tr-TR" sz="1400" dirty="0">
                <a:latin typeface="Times New Roman" pitchFamily="18" charset="0"/>
                <a:ea typeface="Times New Roman" pitchFamily="18" charset="0"/>
                <a:cs typeface="Times New Roman" pitchFamily="18" charset="0"/>
              </a:rPr>
              <a:t> Yapılan duyurular bu menüden bildirilmektedir.</a:t>
            </a:r>
            <a:endParaRPr lang="tr-TR" sz="1400" dirty="0">
              <a:latin typeface="Times New Roman" pitchFamily="18" charset="0"/>
              <a:cs typeface="Times New Roman" pitchFamily="18" charset="0"/>
            </a:endParaRPr>
          </a:p>
          <a:p>
            <a:pPr eaLnBrk="0" fontAlgn="base" hangingPunct="0">
              <a:lnSpc>
                <a:spcPct val="150000"/>
              </a:lnSpc>
              <a:spcBef>
                <a:spcPct val="0"/>
              </a:spcBef>
              <a:spcAft>
                <a:spcPct val="0"/>
              </a:spcAft>
            </a:pPr>
            <a:r>
              <a:rPr lang="tr-TR" sz="1400" b="1" dirty="0">
                <a:solidFill>
                  <a:srgbClr val="259794"/>
                </a:solidFill>
                <a:latin typeface="Times New Roman" pitchFamily="18" charset="0"/>
                <a:ea typeface="Times New Roman" pitchFamily="18" charset="0"/>
                <a:cs typeface="Times New Roman" pitchFamily="18" charset="0"/>
              </a:rPr>
              <a:t>TÜM ÇALIŞANLARIN KALİTE OTOMASYONUNU GÜNLÜK OLARAK TAKİP ETME SORUMLULUĞU BULUNMAKTADIR</a:t>
            </a:r>
            <a:r>
              <a:rPr lang="tr-TR" sz="1400" dirty="0">
                <a:solidFill>
                  <a:srgbClr val="259794"/>
                </a:solidFill>
                <a:latin typeface="Times New Roman" pitchFamily="18" charset="0"/>
                <a:ea typeface="Times New Roman" pitchFamily="18" charset="0"/>
                <a:cs typeface="Times New Roman" pitchFamily="18" charset="0"/>
              </a:rPr>
              <a:t>.</a:t>
            </a:r>
            <a:endParaRPr lang="tr-TR" sz="1400" dirty="0">
              <a:latin typeface="Times New Roman" pitchFamily="18" charset="0"/>
              <a:cs typeface="Times New Roman" pitchFamily="18" charset="0"/>
            </a:endParaRPr>
          </a:p>
          <a:p>
            <a:pPr eaLnBrk="0" fontAlgn="base" hangingPunct="0">
              <a:spcBef>
                <a:spcPct val="0"/>
              </a:spcBef>
              <a:spcAft>
                <a:spcPct val="0"/>
              </a:spcAft>
            </a:pPr>
            <a:endParaRPr lang="tr-TR" sz="1400" dirty="0">
              <a:latin typeface="Arial" pitchFamily="34" charset="0"/>
              <a:cs typeface="Arial" pitchFamily="34" charset="0"/>
            </a:endParaRPr>
          </a:p>
        </p:txBody>
      </p:sp>
      <p:grpSp>
        <p:nvGrpSpPr>
          <p:cNvPr id="43009" name="Group 1"/>
          <p:cNvGrpSpPr>
            <a:grpSpLocks/>
          </p:cNvGrpSpPr>
          <p:nvPr/>
        </p:nvGrpSpPr>
        <p:grpSpPr bwMode="auto">
          <a:xfrm>
            <a:off x="1675631" y="5383058"/>
            <a:ext cx="3335338" cy="2079625"/>
            <a:chOff x="651" y="8215"/>
            <a:chExt cx="7052" cy="2965"/>
          </a:xfrm>
        </p:grpSpPr>
        <p:pic>
          <p:nvPicPr>
            <p:cNvPr id="43011" name="Picture 3"/>
            <p:cNvPicPr>
              <a:picLocks noChangeAspect="1" noChangeArrowheads="1"/>
            </p:cNvPicPr>
            <p:nvPr/>
          </p:nvPicPr>
          <p:blipFill>
            <a:blip r:embed="rId2" cstate="print"/>
            <a:srcRect l="1263" t="18956" r="1480" b="42819"/>
            <a:stretch>
              <a:fillRect/>
            </a:stretch>
          </p:blipFill>
          <p:spPr bwMode="auto">
            <a:xfrm>
              <a:off x="651" y="8215"/>
              <a:ext cx="7052" cy="2965"/>
            </a:xfrm>
            <a:prstGeom prst="rect">
              <a:avLst/>
            </a:prstGeom>
            <a:noFill/>
          </p:spPr>
        </p:pic>
        <p:sp>
          <p:nvSpPr>
            <p:cNvPr id="43010" name="AutoShape 2"/>
            <p:cNvSpPr>
              <a:spLocks noChangeArrowheads="1"/>
            </p:cNvSpPr>
            <p:nvPr/>
          </p:nvSpPr>
          <p:spPr bwMode="auto">
            <a:xfrm>
              <a:off x="2074" y="10887"/>
              <a:ext cx="761" cy="293"/>
            </a:xfrm>
            <a:prstGeom prst="flowChartProcess">
              <a:avLst/>
            </a:prstGeom>
            <a:solidFill>
              <a:srgbClr val="25D1D5"/>
            </a:solidFill>
            <a:ln w="9525">
              <a:solidFill>
                <a:srgbClr val="4BACC6"/>
              </a:solidFill>
              <a:miter lim="800000"/>
              <a:headEnd/>
              <a:tailEnd/>
            </a:ln>
          </p:spPr>
          <p:txBody>
            <a:bodyPr vert="horz" wrap="square" lIns="91440" tIns="45720" rIns="91440" bIns="45720" numCol="1" anchor="t" anchorCtr="0" compatLnSpc="1">
              <a:prstTxWarp prst="textNoShape">
                <a:avLst/>
              </a:prstTxWarp>
            </a:bodyPr>
            <a:lstStyle/>
            <a:p>
              <a:endParaRPr lang="tr-TR"/>
            </a:p>
          </p:txBody>
        </p:sp>
      </p:grpSp>
      <p:pic>
        <p:nvPicPr>
          <p:cNvPr id="6" name="Resim 5"/>
          <p:cNvPicPr/>
          <p:nvPr/>
        </p:nvPicPr>
        <p:blipFill rotWithShape="1">
          <a:blip r:embed="rId3"/>
          <a:srcRect l="14810" t="27857" r="50360" b="17394"/>
          <a:stretch/>
        </p:blipFill>
        <p:spPr bwMode="auto">
          <a:xfrm>
            <a:off x="476672" y="323273"/>
            <a:ext cx="1099773" cy="1030315"/>
          </a:xfrm>
          <a:prstGeom prst="rect">
            <a:avLst/>
          </a:prstGeom>
          <a:ln>
            <a:noFill/>
          </a:ln>
          <a:extLst>
            <a:ext uri="{53640926-AAD7-44D8-BBD7-CCE9431645EC}">
              <a14:shadowObscured xmlns:a14="http://schemas.microsoft.com/office/drawing/2010/main"/>
            </a:ext>
          </a:extLst>
        </p:spPr>
      </p:pic>
      <p:pic>
        <p:nvPicPr>
          <p:cNvPr id="7" name="Resim 6"/>
          <p:cNvPicPr/>
          <p:nvPr/>
        </p:nvPicPr>
        <p:blipFill rotWithShape="1">
          <a:blip r:embed="rId4"/>
          <a:srcRect l="14960" t="27847" r="49938" b="18426"/>
          <a:stretch/>
        </p:blipFill>
        <p:spPr bwMode="auto">
          <a:xfrm>
            <a:off x="5085184" y="276010"/>
            <a:ext cx="1224136" cy="1124843"/>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idx="4294967295"/>
          </p:nvPr>
        </p:nvSpPr>
        <p:spPr>
          <a:xfrm>
            <a:off x="116632" y="1498918"/>
            <a:ext cx="5983560" cy="504453"/>
          </a:xfrm>
        </p:spPr>
        <p:txBody>
          <a:bodyPr>
            <a:normAutofit/>
          </a:bodyPr>
          <a:lstStyle/>
          <a:p>
            <a:pPr algn="ctr"/>
            <a:r>
              <a:rPr lang="tr-TR" sz="1800" dirty="0">
                <a:effectLst/>
                <a:latin typeface="Times New Roman" panose="02020603050405020304" pitchFamily="18" charset="0"/>
                <a:cs typeface="Times New Roman" panose="02020603050405020304" pitchFamily="18" charset="0"/>
              </a:rPr>
              <a:t>İÇİNDEKİLER</a:t>
            </a:r>
          </a:p>
        </p:txBody>
      </p:sp>
      <p:sp>
        <p:nvSpPr>
          <p:cNvPr id="2" name="İçerik Yer Tutucusu 1"/>
          <p:cNvSpPr>
            <a:spLocks noGrp="1"/>
          </p:cNvSpPr>
          <p:nvPr>
            <p:ph idx="4294967295"/>
          </p:nvPr>
        </p:nvSpPr>
        <p:spPr>
          <a:xfrm>
            <a:off x="692696" y="2360712"/>
            <a:ext cx="5657850" cy="5811837"/>
          </a:xfrm>
        </p:spPr>
        <p:txBody>
          <a:bodyPr>
            <a:normAutofit/>
          </a:bodyPr>
          <a:lstStyle/>
          <a:p>
            <a:pPr>
              <a:lnSpc>
                <a:spcPct val="150000"/>
              </a:lnSpc>
            </a:pPr>
            <a:endParaRPr lang="tr-TR" sz="2800" dirty="0"/>
          </a:p>
          <a:p>
            <a:pPr>
              <a:lnSpc>
                <a:spcPct val="150000"/>
              </a:lnSpc>
            </a:pPr>
            <a:r>
              <a:rPr lang="tr-TR" sz="2000" dirty="0">
                <a:latin typeface="Times New Roman" panose="02020603050405020304" pitchFamily="18" charset="0"/>
                <a:cs typeface="Times New Roman" panose="02020603050405020304" pitchFamily="18" charset="0"/>
              </a:rPr>
              <a:t>1</a:t>
            </a:r>
            <a:r>
              <a:rPr lang="tr-TR" sz="1800" dirty="0">
                <a:latin typeface="Times New Roman" panose="02020603050405020304" pitchFamily="18" charset="0"/>
                <a:cs typeface="Times New Roman" panose="02020603050405020304" pitchFamily="18" charset="0"/>
              </a:rPr>
              <a:t>. Giriş </a:t>
            </a:r>
          </a:p>
          <a:p>
            <a:pPr>
              <a:lnSpc>
                <a:spcPct val="150000"/>
              </a:lnSpc>
            </a:pPr>
            <a:r>
              <a:rPr lang="tr-TR" sz="1800" dirty="0">
                <a:latin typeface="Times New Roman" panose="02020603050405020304" pitchFamily="18" charset="0"/>
                <a:cs typeface="Times New Roman" panose="02020603050405020304" pitchFamily="18" charset="0"/>
              </a:rPr>
              <a:t>2. Hastanemize Hoş geldiniz </a:t>
            </a:r>
          </a:p>
          <a:p>
            <a:pPr>
              <a:lnSpc>
                <a:spcPct val="150000"/>
              </a:lnSpc>
            </a:pPr>
            <a:r>
              <a:rPr lang="tr-TR" sz="1800" dirty="0">
                <a:latin typeface="Times New Roman" panose="02020603050405020304" pitchFamily="18" charset="0"/>
                <a:cs typeface="Times New Roman" panose="02020603050405020304" pitchFamily="18" charset="0"/>
              </a:rPr>
              <a:t>3. Misyon- </a:t>
            </a:r>
            <a:r>
              <a:rPr lang="tr-TR" sz="1800" dirty="0" smtClean="0">
                <a:latin typeface="Times New Roman" panose="02020603050405020304" pitchFamily="18" charset="0"/>
                <a:cs typeface="Times New Roman" panose="02020603050405020304" pitchFamily="18" charset="0"/>
              </a:rPr>
              <a:t>Vizyon-Değerlerimiz- </a:t>
            </a:r>
            <a:r>
              <a:rPr lang="tr-TR" sz="1800" dirty="0">
                <a:latin typeface="Times New Roman" panose="02020603050405020304" pitchFamily="18" charset="0"/>
                <a:cs typeface="Times New Roman" panose="02020603050405020304" pitchFamily="18" charset="0"/>
              </a:rPr>
              <a:t>Kalite Politikamız</a:t>
            </a:r>
          </a:p>
          <a:p>
            <a:pPr>
              <a:lnSpc>
                <a:spcPct val="150000"/>
              </a:lnSpc>
            </a:pPr>
            <a:r>
              <a:rPr lang="nn-NO" sz="1800" dirty="0">
                <a:latin typeface="Times New Roman" panose="02020603050405020304" pitchFamily="18" charset="0"/>
                <a:cs typeface="Times New Roman" panose="02020603050405020304" pitchFamily="18" charset="0"/>
              </a:rPr>
              <a:t>4. </a:t>
            </a:r>
            <a:r>
              <a:rPr lang="tr-TR" sz="1800" dirty="0">
                <a:latin typeface="Times New Roman" panose="02020603050405020304" pitchFamily="18" charset="0"/>
                <a:cs typeface="Times New Roman" panose="02020603050405020304" pitchFamily="18" charset="0"/>
              </a:rPr>
              <a:t>Hastanenin Tarihçesi </a:t>
            </a:r>
          </a:p>
          <a:p>
            <a:pPr>
              <a:lnSpc>
                <a:spcPct val="150000"/>
              </a:lnSpc>
            </a:pPr>
            <a:r>
              <a:rPr lang="tr-TR" sz="1800" dirty="0">
                <a:latin typeface="Times New Roman" panose="02020603050405020304" pitchFamily="18" charset="0"/>
                <a:cs typeface="Times New Roman" panose="02020603050405020304" pitchFamily="18" charset="0"/>
              </a:rPr>
              <a:t>5. Hastanemizin Tanıtımı , Hastaneye Bağlı Merkezler ve Genel Bilgiler</a:t>
            </a:r>
          </a:p>
          <a:p>
            <a:pPr>
              <a:lnSpc>
                <a:spcPct val="150000"/>
              </a:lnSpc>
            </a:pPr>
            <a:r>
              <a:rPr lang="tr-TR" sz="1800" dirty="0">
                <a:latin typeface="Times New Roman" panose="02020603050405020304" pitchFamily="18" charset="0"/>
                <a:cs typeface="Times New Roman" panose="02020603050405020304" pitchFamily="18" charset="0"/>
              </a:rPr>
              <a:t>6. Genel Uyum Eğitimi ve Bölüm Uyum Eğitimi </a:t>
            </a:r>
          </a:p>
          <a:p>
            <a:pPr>
              <a:lnSpc>
                <a:spcPct val="150000"/>
              </a:lnSpc>
            </a:pPr>
            <a:r>
              <a:rPr lang="tr-TR" sz="1800" dirty="0">
                <a:latin typeface="Times New Roman" panose="02020603050405020304" pitchFamily="18" charset="0"/>
                <a:cs typeface="Times New Roman" panose="02020603050405020304" pitchFamily="18" charset="0"/>
              </a:rPr>
              <a:t>7</a:t>
            </a:r>
            <a:r>
              <a:rPr lang="tr-TR" sz="1800" dirty="0" smtClean="0">
                <a:latin typeface="Times New Roman" panose="02020603050405020304" pitchFamily="18" charset="0"/>
                <a:cs typeface="Times New Roman" panose="02020603050405020304" pitchFamily="18" charset="0"/>
              </a:rPr>
              <a:t>. </a:t>
            </a:r>
            <a:r>
              <a:rPr lang="nn-NO" sz="1800" dirty="0">
                <a:latin typeface="Times New Roman" panose="02020603050405020304" pitchFamily="18" charset="0"/>
                <a:cs typeface="Times New Roman" panose="02020603050405020304" pitchFamily="18" charset="0"/>
              </a:rPr>
              <a:t>Oryantasyon Rehberi Amaç ve Kapsamı </a:t>
            </a:r>
            <a:endParaRPr lang="tr-TR" sz="1800" dirty="0">
              <a:latin typeface="Times New Roman" panose="02020603050405020304" pitchFamily="18" charset="0"/>
              <a:cs typeface="Times New Roman" panose="02020603050405020304" pitchFamily="18" charset="0"/>
            </a:endParaRPr>
          </a:p>
          <a:p>
            <a:pPr>
              <a:lnSpc>
                <a:spcPct val="150000"/>
              </a:lnSpc>
            </a:pPr>
            <a:r>
              <a:rPr lang="tr-TR" sz="1800" dirty="0" smtClean="0">
                <a:latin typeface="Times New Roman" panose="02020603050405020304" pitchFamily="18" charset="0"/>
                <a:cs typeface="Times New Roman" panose="02020603050405020304" pitchFamily="18" charset="0"/>
              </a:rPr>
              <a:t>8. </a:t>
            </a:r>
            <a:r>
              <a:rPr lang="tr-TR" sz="1800" dirty="0">
                <a:latin typeface="Times New Roman" panose="02020603050405020304" pitchFamily="18" charset="0"/>
                <a:cs typeface="Times New Roman" panose="02020603050405020304" pitchFamily="18" charset="0"/>
              </a:rPr>
              <a:t>Bebek Dostu Hastane uygulaması </a:t>
            </a:r>
          </a:p>
          <a:p>
            <a:endParaRPr lang="tr-TR" sz="1800" dirty="0"/>
          </a:p>
          <a:p>
            <a:endParaRPr lang="tr-TR" sz="1800" dirty="0">
              <a:latin typeface="Times New Roman" panose="02020603050405020304" pitchFamily="18" charset="0"/>
              <a:cs typeface="Times New Roman" panose="02020603050405020304" pitchFamily="18" charset="0"/>
            </a:endParaRPr>
          </a:p>
          <a:p>
            <a:endParaRPr lang="tr-TR" sz="1800" dirty="0">
              <a:latin typeface="Times New Roman" panose="02020603050405020304" pitchFamily="18" charset="0"/>
              <a:cs typeface="Times New Roman" panose="02020603050405020304" pitchFamily="18" charset="0"/>
            </a:endParaRPr>
          </a:p>
        </p:txBody>
      </p:sp>
      <p:pic>
        <p:nvPicPr>
          <p:cNvPr id="7" name="Resim 6"/>
          <p:cNvPicPr/>
          <p:nvPr/>
        </p:nvPicPr>
        <p:blipFill rotWithShape="1">
          <a:blip r:embed="rId2"/>
          <a:srcRect l="14810" t="27857" r="50360" b="17394"/>
          <a:stretch/>
        </p:blipFill>
        <p:spPr bwMode="auto">
          <a:xfrm>
            <a:off x="312833" y="262293"/>
            <a:ext cx="1173868" cy="1137900"/>
          </a:xfrm>
          <a:prstGeom prst="rect">
            <a:avLst/>
          </a:prstGeom>
          <a:ln>
            <a:noFill/>
          </a:ln>
          <a:extLst>
            <a:ext uri="{53640926-AAD7-44D8-BBD7-CCE9431645EC}">
              <a14:shadowObscured xmlns:a14="http://schemas.microsoft.com/office/drawing/2010/main"/>
            </a:ext>
          </a:extLst>
        </p:spPr>
      </p:pic>
      <p:pic>
        <p:nvPicPr>
          <p:cNvPr id="8" name="Resim 7"/>
          <p:cNvPicPr/>
          <p:nvPr/>
        </p:nvPicPr>
        <p:blipFill rotWithShape="1">
          <a:blip r:embed="rId3"/>
          <a:srcRect l="14960" t="27847" r="49938" b="18426"/>
          <a:stretch/>
        </p:blipFill>
        <p:spPr bwMode="auto">
          <a:xfrm>
            <a:off x="5422797" y="262293"/>
            <a:ext cx="1152740" cy="11379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628900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260648" y="1048330"/>
            <a:ext cx="6381328" cy="73018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lnSpc>
                <a:spcPct val="150000"/>
              </a:lnSpc>
              <a:spcBef>
                <a:spcPct val="0"/>
              </a:spcBef>
              <a:spcAft>
                <a:spcPct val="0"/>
              </a:spcAft>
              <a:tabLst>
                <a:tab pos="228600" algn="l"/>
              </a:tabLst>
            </a:pPr>
            <a:endParaRPr lang="tr-TR" sz="1200" b="1" dirty="0">
              <a:solidFill>
                <a:srgbClr val="FF0000"/>
              </a:solidFill>
              <a:latin typeface="Times New Roman" pitchFamily="18" charset="0"/>
              <a:ea typeface="Times New Roman" pitchFamily="18" charset="0"/>
              <a:cs typeface="Times New Roman" pitchFamily="18" charset="0"/>
            </a:endParaRPr>
          </a:p>
          <a:p>
            <a:pPr algn="just" fontAlgn="base">
              <a:lnSpc>
                <a:spcPct val="150000"/>
              </a:lnSpc>
              <a:spcBef>
                <a:spcPct val="0"/>
              </a:spcBef>
              <a:spcAft>
                <a:spcPct val="0"/>
              </a:spcAft>
              <a:tabLst>
                <a:tab pos="228600" algn="l"/>
              </a:tabLst>
            </a:pPr>
            <a:endParaRPr lang="tr-TR" sz="1200" b="1" dirty="0" smtClean="0">
              <a:solidFill>
                <a:srgbClr val="FF0000"/>
              </a:solidFill>
              <a:latin typeface="Times New Roman" pitchFamily="18" charset="0"/>
              <a:ea typeface="Times New Roman" pitchFamily="18" charset="0"/>
              <a:cs typeface="Times New Roman" pitchFamily="18" charset="0"/>
            </a:endParaRPr>
          </a:p>
          <a:p>
            <a:pPr algn="just" fontAlgn="base">
              <a:lnSpc>
                <a:spcPct val="150000"/>
              </a:lnSpc>
              <a:spcBef>
                <a:spcPct val="0"/>
              </a:spcBef>
              <a:spcAft>
                <a:spcPct val="0"/>
              </a:spcAft>
              <a:tabLst>
                <a:tab pos="228600" algn="l"/>
              </a:tabLst>
            </a:pPr>
            <a:r>
              <a:rPr lang="tr-TR" sz="1200" b="1" dirty="0" smtClean="0">
                <a:solidFill>
                  <a:srgbClr val="FF0000"/>
                </a:solidFill>
                <a:latin typeface="Times New Roman" pitchFamily="18" charset="0"/>
                <a:ea typeface="Times New Roman" pitchFamily="18" charset="0"/>
                <a:cs typeface="Times New Roman" pitchFamily="18" charset="0"/>
              </a:rPr>
              <a:t>HASTA </a:t>
            </a:r>
            <a:r>
              <a:rPr lang="tr-TR" sz="1200" b="1" dirty="0">
                <a:solidFill>
                  <a:srgbClr val="FF0000"/>
                </a:solidFill>
                <a:latin typeface="Times New Roman" pitchFamily="18" charset="0"/>
                <a:ea typeface="Times New Roman" pitchFamily="18" charset="0"/>
                <a:cs typeface="Times New Roman" pitchFamily="18" charset="0"/>
              </a:rPr>
              <a:t>GÜVENLİĞİ UYGULAMALARI</a:t>
            </a:r>
          </a:p>
          <a:p>
            <a:pPr algn="just" fontAlgn="base">
              <a:lnSpc>
                <a:spcPct val="150000"/>
              </a:lnSpc>
              <a:spcBef>
                <a:spcPct val="0"/>
              </a:spcBef>
              <a:spcAft>
                <a:spcPct val="0"/>
              </a:spcAft>
              <a:tabLst>
                <a:tab pos="228600" algn="l"/>
              </a:tabLst>
            </a:pPr>
            <a:endParaRPr lang="tr-TR" sz="1200" dirty="0">
              <a:latin typeface="Times New Roman" pitchFamily="18" charset="0"/>
              <a:cs typeface="Times New Roman" pitchFamily="18" charset="0"/>
            </a:endParaRPr>
          </a:p>
          <a:p>
            <a:pPr algn="just" eaLnBrk="0" fontAlgn="base" hangingPunct="0">
              <a:lnSpc>
                <a:spcPct val="150000"/>
              </a:lnSpc>
              <a:spcBef>
                <a:spcPct val="0"/>
              </a:spcBef>
              <a:spcAft>
                <a:spcPct val="0"/>
              </a:spcAft>
              <a:tabLst>
                <a:tab pos="228600" algn="l"/>
              </a:tabLst>
            </a:pPr>
            <a:r>
              <a:rPr lang="tr-TR" sz="1200" b="1" dirty="0">
                <a:latin typeface="Times New Roman" pitchFamily="18" charset="0"/>
                <a:ea typeface="Times New Roman" pitchFamily="18" charset="0"/>
                <a:cs typeface="Times New Roman" pitchFamily="18" charset="0"/>
              </a:rPr>
              <a:t> </a:t>
            </a:r>
            <a:r>
              <a:rPr lang="tr-TR" sz="1400" b="1" dirty="0">
                <a:latin typeface="Times New Roman" panose="02020603050405020304" pitchFamily="18" charset="0"/>
                <a:ea typeface="Times New Roman" panose="02020603050405020304" pitchFamily="18" charset="0"/>
                <a:cs typeface="Times New Roman" panose="02020603050405020304" pitchFamily="18" charset="0"/>
              </a:rPr>
              <a:t>Kimlik Tanımlama ve Doğrulama: </a:t>
            </a:r>
            <a:r>
              <a:rPr lang="tr-TR" sz="1400" dirty="0">
                <a:latin typeface="Times New Roman" panose="02020603050405020304" pitchFamily="18" charset="0"/>
                <a:ea typeface="Times New Roman" panose="02020603050405020304" pitchFamily="18" charset="0"/>
                <a:cs typeface="Times New Roman" panose="02020603050405020304" pitchFamily="18" charset="0"/>
              </a:rPr>
              <a:t>Tüm işlemlerde barkot üzerinden kimlik kontrolü yapılması zorunludur. Hastanemizde tüm hasta sorgulamaları ve yeni hasta kaydı ilk olarak ve mutlaka T.C kimlik numarası üzerinden yapılacaktır.</a:t>
            </a:r>
          </a:p>
          <a:p>
            <a:pPr algn="just" eaLnBrk="0" fontAlgn="base" hangingPunct="0">
              <a:lnSpc>
                <a:spcPct val="150000"/>
              </a:lnSpc>
              <a:spcBef>
                <a:spcPct val="0"/>
              </a:spcBef>
              <a:spcAft>
                <a:spcPct val="0"/>
              </a:spcAft>
              <a:buFontTx/>
              <a:buChar char="•"/>
              <a:tabLst>
                <a:tab pos="228600" algn="l"/>
              </a:tabLst>
            </a:pPr>
            <a:endParaRPr lang="tr-TR" sz="1400" dirty="0">
              <a:latin typeface="Times New Roman" panose="02020603050405020304" pitchFamily="18" charset="0"/>
              <a:cs typeface="Times New Roman" pitchFamily="18" charset="0"/>
            </a:endParaRPr>
          </a:p>
          <a:p>
            <a:pPr algn="just" eaLnBrk="0" fontAlgn="base" hangingPunct="0">
              <a:lnSpc>
                <a:spcPct val="150000"/>
              </a:lnSpc>
              <a:spcBef>
                <a:spcPct val="0"/>
              </a:spcBef>
              <a:spcAft>
                <a:spcPct val="0"/>
              </a:spcAft>
              <a:tabLst>
                <a:tab pos="228600" algn="l"/>
              </a:tabLst>
            </a:pPr>
            <a:r>
              <a:rPr lang="tr-TR" sz="1400" b="1" dirty="0">
                <a:latin typeface="Times New Roman" pitchFamily="18" charset="0"/>
                <a:ea typeface="Times New Roman" pitchFamily="18" charset="0"/>
                <a:cs typeface="Times New Roman" pitchFamily="18" charset="0"/>
              </a:rPr>
              <a:t>Kol Bandı Uygulaması: </a:t>
            </a:r>
            <a:r>
              <a:rPr lang="tr-TR" sz="1400" dirty="0">
                <a:latin typeface="Times New Roman" pitchFamily="18" charset="0"/>
                <a:ea typeface="Times New Roman" pitchFamily="18" charset="0"/>
                <a:cs typeface="Times New Roman" pitchFamily="18" charset="0"/>
              </a:rPr>
              <a:t>Hastanemize yatışı yapılan her hastaya kimlik tanımlamak amacıyla kol bandı takılmaktadır. Kol bantları 2 ayrı renkte olup, normal hastalar için beyaz kol bandı, alerjik hastalar için kırmızı kol bandı bandı kullanılmaktadır. Yapılan her işlemde kol bandından kimlik doğrulaması yapılması zorunludur.</a:t>
            </a:r>
          </a:p>
          <a:p>
            <a:pPr algn="just" eaLnBrk="0" fontAlgn="base" hangingPunct="0">
              <a:lnSpc>
                <a:spcPct val="150000"/>
              </a:lnSpc>
              <a:spcBef>
                <a:spcPct val="0"/>
              </a:spcBef>
              <a:spcAft>
                <a:spcPct val="0"/>
              </a:spcAft>
              <a:buFontTx/>
              <a:buChar char="•"/>
              <a:tabLst>
                <a:tab pos="228600" algn="l"/>
              </a:tabLst>
            </a:pPr>
            <a:endParaRPr lang="tr-TR" sz="1400" dirty="0">
              <a:latin typeface="Times New Roman" pitchFamily="18" charset="0"/>
              <a:cs typeface="Times New Roman" pitchFamily="18" charset="0"/>
            </a:endParaRPr>
          </a:p>
          <a:p>
            <a:pPr algn="just" eaLnBrk="0" fontAlgn="base" hangingPunct="0">
              <a:lnSpc>
                <a:spcPct val="150000"/>
              </a:lnSpc>
              <a:spcBef>
                <a:spcPct val="0"/>
              </a:spcBef>
              <a:spcAft>
                <a:spcPct val="0"/>
              </a:spcAft>
              <a:tabLst>
                <a:tab pos="228600" algn="l"/>
              </a:tabLst>
            </a:pPr>
            <a:r>
              <a:rPr lang="tr-TR" sz="1400" b="1" dirty="0">
                <a:latin typeface="Times New Roman" pitchFamily="18" charset="0"/>
                <a:ea typeface="Times New Roman" pitchFamily="18" charset="0"/>
                <a:cs typeface="Times New Roman" pitchFamily="18" charset="0"/>
              </a:rPr>
              <a:t>Mavi Kod Uygulaması:</a:t>
            </a:r>
            <a:r>
              <a:rPr lang="tr-TR" sz="1400" dirty="0">
                <a:latin typeface="Times New Roman" pitchFamily="18" charset="0"/>
                <a:ea typeface="Times New Roman" pitchFamily="18" charset="0"/>
                <a:cs typeface="Times New Roman" pitchFamily="18" charset="0"/>
              </a:rPr>
              <a:t> Polikliniklerde ve servislerde gerçekleşecek acil durumlar için CPR ekibine ulaşmayı sağlayacak koddur.(</a:t>
            </a:r>
            <a:r>
              <a:rPr lang="tr-TR" sz="1400" dirty="0">
                <a:solidFill>
                  <a:srgbClr val="FF0000"/>
                </a:solidFill>
                <a:latin typeface="Times New Roman" pitchFamily="18" charset="0"/>
                <a:ea typeface="Times New Roman" pitchFamily="18" charset="0"/>
                <a:cs typeface="Times New Roman" pitchFamily="18" charset="0"/>
              </a:rPr>
              <a:t>Mavi Kod:</a:t>
            </a:r>
            <a:r>
              <a:rPr lang="tr-TR" sz="1400" b="1" dirty="0">
                <a:solidFill>
                  <a:srgbClr val="FF0000"/>
                </a:solidFill>
                <a:latin typeface="Times New Roman" pitchFamily="18" charset="0"/>
                <a:ea typeface="Times New Roman" pitchFamily="18" charset="0"/>
                <a:cs typeface="Times New Roman" pitchFamily="18" charset="0"/>
              </a:rPr>
              <a:t>2222</a:t>
            </a:r>
            <a:r>
              <a:rPr lang="tr-TR" sz="1400" dirty="0">
                <a:latin typeface="Times New Roman" pitchFamily="18" charset="0"/>
                <a:ea typeface="Times New Roman" pitchFamily="18" charset="0"/>
                <a:cs typeface="Times New Roman" pitchFamily="18" charset="0"/>
              </a:rPr>
              <a:t>)</a:t>
            </a:r>
          </a:p>
          <a:p>
            <a:pPr algn="just" eaLnBrk="0" fontAlgn="base" hangingPunct="0">
              <a:lnSpc>
                <a:spcPct val="150000"/>
              </a:lnSpc>
              <a:spcBef>
                <a:spcPct val="0"/>
              </a:spcBef>
              <a:spcAft>
                <a:spcPct val="0"/>
              </a:spcAft>
              <a:buFontTx/>
              <a:buChar char="•"/>
              <a:tabLst>
                <a:tab pos="228600" algn="l"/>
              </a:tabLst>
            </a:pPr>
            <a:endParaRPr lang="tr-TR" sz="1400" dirty="0">
              <a:latin typeface="Times New Roman" pitchFamily="18" charset="0"/>
              <a:cs typeface="Times New Roman" pitchFamily="18" charset="0"/>
            </a:endParaRPr>
          </a:p>
          <a:p>
            <a:pPr algn="just" eaLnBrk="0" fontAlgn="base" hangingPunct="0">
              <a:lnSpc>
                <a:spcPct val="150000"/>
              </a:lnSpc>
              <a:spcBef>
                <a:spcPct val="0"/>
              </a:spcBef>
              <a:spcAft>
                <a:spcPct val="0"/>
              </a:spcAft>
              <a:tabLst>
                <a:tab pos="228600" algn="l"/>
              </a:tabLst>
            </a:pPr>
            <a:r>
              <a:rPr lang="tr-TR" sz="1400" b="1" dirty="0">
                <a:latin typeface="Times New Roman" pitchFamily="18" charset="0"/>
                <a:ea typeface="Times New Roman" pitchFamily="18" charset="0"/>
                <a:cs typeface="Times New Roman" pitchFamily="18" charset="0"/>
              </a:rPr>
              <a:t>Pembe Kod Uygulaması: </a:t>
            </a:r>
            <a:r>
              <a:rPr lang="tr-TR" sz="1400" dirty="0">
                <a:latin typeface="Times New Roman" pitchFamily="18" charset="0"/>
                <a:ea typeface="Times New Roman" pitchFamily="18" charset="0"/>
                <a:cs typeface="Times New Roman" pitchFamily="18" charset="0"/>
              </a:rPr>
              <a:t>Hastanede pembe kod alarm</a:t>
            </a:r>
            <a:r>
              <a:rPr lang="tr-TR" sz="1400" dirty="0">
                <a:latin typeface="Times New Roman" pitchFamily="18" charset="0"/>
                <a:ea typeface="TimesNewRoman"/>
                <a:cs typeface="Times New Roman" pitchFamily="18" charset="0"/>
              </a:rPr>
              <a:t>ı</a:t>
            </a:r>
            <a:r>
              <a:rPr lang="tr-TR" sz="1400" dirty="0">
                <a:latin typeface="Times New Roman" pitchFamily="18" charset="0"/>
                <a:ea typeface="Times New Roman" pitchFamily="18" charset="0"/>
                <a:cs typeface="Times New Roman" pitchFamily="18" charset="0"/>
              </a:rPr>
              <a:t> (</a:t>
            </a:r>
            <a:r>
              <a:rPr lang="tr-TR" sz="1400" dirty="0">
                <a:latin typeface="Times New Roman" pitchFamily="18" charset="0"/>
                <a:ea typeface="TimesNewRoman"/>
                <a:cs typeface="Times New Roman" pitchFamily="18" charset="0"/>
              </a:rPr>
              <a:t>bebek kaçırılması durumunda güvenlik güçlerini harekete geçirmek için verilen koddur) </a:t>
            </a:r>
            <a:r>
              <a:rPr lang="tr-TR" sz="1400" dirty="0">
                <a:latin typeface="Times New Roman" pitchFamily="18" charset="0"/>
                <a:ea typeface="Times New Roman" pitchFamily="18" charset="0"/>
                <a:cs typeface="Times New Roman" pitchFamily="18" charset="0"/>
              </a:rPr>
              <a:t>durumunda aranmas</a:t>
            </a:r>
            <a:r>
              <a:rPr lang="tr-TR" sz="1400" dirty="0">
                <a:latin typeface="Times New Roman" pitchFamily="18" charset="0"/>
                <a:ea typeface="TimesNewRoman"/>
                <a:cs typeface="Times New Roman" pitchFamily="18" charset="0"/>
              </a:rPr>
              <a:t>ı </a:t>
            </a:r>
            <a:r>
              <a:rPr lang="tr-TR" sz="1400" dirty="0">
                <a:latin typeface="Times New Roman" pitchFamily="18" charset="0"/>
                <a:ea typeface="Times New Roman" pitchFamily="18" charset="0"/>
                <a:cs typeface="Times New Roman" pitchFamily="18" charset="0"/>
              </a:rPr>
              <a:t>gereken telefon numaras</a:t>
            </a:r>
            <a:r>
              <a:rPr lang="tr-TR" sz="1400" dirty="0">
                <a:latin typeface="Times New Roman" pitchFamily="18" charset="0"/>
                <a:ea typeface="TimesNewRoman"/>
                <a:cs typeface="Times New Roman" pitchFamily="18" charset="0"/>
              </a:rPr>
              <a:t>ı </a:t>
            </a:r>
            <a:r>
              <a:rPr lang="tr-TR" sz="1400" b="1" dirty="0">
                <a:solidFill>
                  <a:srgbClr val="FF0000"/>
                </a:solidFill>
                <a:latin typeface="Times New Roman" pitchFamily="18" charset="0"/>
                <a:ea typeface="Times New Roman" pitchFamily="18" charset="0"/>
                <a:cs typeface="Times New Roman" pitchFamily="18" charset="0"/>
              </a:rPr>
              <a:t>3333</a:t>
            </a:r>
            <a:r>
              <a:rPr lang="tr-TR" sz="1400" b="1" dirty="0">
                <a:latin typeface="Times New Roman" pitchFamily="18" charset="0"/>
                <a:ea typeface="Times New Roman" pitchFamily="18" charset="0"/>
                <a:cs typeface="Times New Roman" pitchFamily="18" charset="0"/>
              </a:rPr>
              <a:t> </a:t>
            </a:r>
            <a:r>
              <a:rPr lang="tr-TR" sz="1400" dirty="0" err="1">
                <a:latin typeface="Times New Roman" pitchFamily="18" charset="0"/>
                <a:ea typeface="Times New Roman" pitchFamily="18" charset="0"/>
                <a:cs typeface="Times New Roman" pitchFamily="18" charset="0"/>
              </a:rPr>
              <a:t>nolu</a:t>
            </a:r>
            <a:r>
              <a:rPr lang="tr-TR" sz="1400" dirty="0">
                <a:latin typeface="Times New Roman" pitchFamily="18" charset="0"/>
                <a:ea typeface="Times New Roman" pitchFamily="18" charset="0"/>
                <a:cs typeface="Times New Roman" pitchFamily="18" charset="0"/>
              </a:rPr>
              <a:t> telefondur.</a:t>
            </a:r>
          </a:p>
          <a:p>
            <a:pPr algn="just" eaLnBrk="0" fontAlgn="base" hangingPunct="0">
              <a:lnSpc>
                <a:spcPct val="150000"/>
              </a:lnSpc>
              <a:spcBef>
                <a:spcPct val="0"/>
              </a:spcBef>
              <a:spcAft>
                <a:spcPct val="0"/>
              </a:spcAft>
              <a:buFontTx/>
              <a:buChar char="•"/>
              <a:tabLst>
                <a:tab pos="228600" algn="l"/>
              </a:tabLst>
            </a:pPr>
            <a:endParaRPr lang="tr-TR" sz="1400" dirty="0">
              <a:latin typeface="Times New Roman" pitchFamily="18" charset="0"/>
              <a:cs typeface="Times New Roman" pitchFamily="18" charset="0"/>
            </a:endParaRPr>
          </a:p>
          <a:p>
            <a:pPr algn="just" eaLnBrk="0" fontAlgn="base" hangingPunct="0">
              <a:lnSpc>
                <a:spcPct val="150000"/>
              </a:lnSpc>
              <a:spcBef>
                <a:spcPct val="0"/>
              </a:spcBef>
              <a:spcAft>
                <a:spcPct val="0"/>
              </a:spcAft>
              <a:tabLst>
                <a:tab pos="228600" algn="l"/>
              </a:tabLst>
            </a:pPr>
            <a:r>
              <a:rPr lang="tr-TR" sz="1400" b="1" dirty="0">
                <a:latin typeface="Times New Roman" pitchFamily="18" charset="0"/>
                <a:ea typeface="Times New Roman" pitchFamily="18" charset="0"/>
                <a:cs typeface="Times New Roman" pitchFamily="18" charset="0"/>
              </a:rPr>
              <a:t>Olay Bildirim: </a:t>
            </a:r>
            <a:r>
              <a:rPr lang="tr-TR" sz="1400" dirty="0">
                <a:latin typeface="Times New Roman" pitchFamily="18" charset="0"/>
                <a:ea typeface="Times New Roman" pitchFamily="18" charset="0"/>
                <a:cs typeface="Times New Roman" pitchFamily="18" charset="0"/>
              </a:rPr>
              <a:t>Hastanemizde gerçekleşen ya da gerçekleşmesine ramak kalan olayların otomasyon üzerinden iyileştirme faaliyeti başlatılması amacıyla bildirilmesi gerekmektedir</a:t>
            </a:r>
            <a:r>
              <a:rPr lang="tr-TR" sz="1100" dirty="0">
                <a:latin typeface="Arial" pitchFamily="34" charset="0"/>
                <a:ea typeface="Times New Roman" pitchFamily="18" charset="0"/>
                <a:cs typeface="Arial" pitchFamily="34" charset="0"/>
              </a:rPr>
              <a:t>. </a:t>
            </a:r>
            <a:r>
              <a:rPr lang="tr-TR" sz="1100" b="1" dirty="0">
                <a:latin typeface="Arial" pitchFamily="34" charset="0"/>
                <a:ea typeface="Times New Roman" pitchFamily="18" charset="0"/>
                <a:cs typeface="Arial" pitchFamily="34" charset="0"/>
              </a:rPr>
              <a:t>(GRS)</a:t>
            </a:r>
            <a:endParaRPr lang="tr-TR" b="1" dirty="0">
              <a:latin typeface="Arial" pitchFamily="34" charset="0"/>
              <a:cs typeface="Arial" pitchFamily="34" charset="0"/>
            </a:endParaRPr>
          </a:p>
        </p:txBody>
      </p:sp>
      <p:pic>
        <p:nvPicPr>
          <p:cNvPr id="3" name="Resim 2"/>
          <p:cNvPicPr/>
          <p:nvPr/>
        </p:nvPicPr>
        <p:blipFill rotWithShape="1">
          <a:blip r:embed="rId2"/>
          <a:srcRect l="14810" t="27857" r="50360" b="17394"/>
          <a:stretch/>
        </p:blipFill>
        <p:spPr bwMode="auto">
          <a:xfrm>
            <a:off x="620688" y="370538"/>
            <a:ext cx="1099773" cy="1030315"/>
          </a:xfrm>
          <a:prstGeom prst="rect">
            <a:avLst/>
          </a:prstGeom>
          <a:ln>
            <a:noFill/>
          </a:ln>
          <a:extLst>
            <a:ext uri="{53640926-AAD7-44D8-BBD7-CCE9431645EC}">
              <a14:shadowObscured xmlns:a14="http://schemas.microsoft.com/office/drawing/2010/main"/>
            </a:ext>
          </a:extLst>
        </p:spPr>
      </p:pic>
      <p:pic>
        <p:nvPicPr>
          <p:cNvPr id="4" name="Resim 3"/>
          <p:cNvPicPr/>
          <p:nvPr/>
        </p:nvPicPr>
        <p:blipFill rotWithShape="1">
          <a:blip r:embed="rId3"/>
          <a:srcRect l="14960" t="27847" r="49938" b="18426"/>
          <a:stretch/>
        </p:blipFill>
        <p:spPr bwMode="auto">
          <a:xfrm>
            <a:off x="5085184" y="276010"/>
            <a:ext cx="1224136" cy="1124843"/>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332656" y="1315852"/>
            <a:ext cx="6264696" cy="71558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eaLnBrk="0" fontAlgn="base" hangingPunct="0">
              <a:lnSpc>
                <a:spcPct val="150000"/>
              </a:lnSpc>
              <a:spcBef>
                <a:spcPct val="0"/>
              </a:spcBef>
              <a:spcAft>
                <a:spcPct val="0"/>
              </a:spcAft>
            </a:pPr>
            <a:r>
              <a:rPr lang="tr-TR" sz="1400" b="1" dirty="0" smtClean="0">
                <a:latin typeface="Times New Roman" pitchFamily="18" charset="0"/>
                <a:ea typeface="Times New Roman" pitchFamily="18" charset="0"/>
                <a:cs typeface="Times New Roman" pitchFamily="18" charset="0"/>
              </a:rPr>
              <a:t>Bölge </a:t>
            </a:r>
            <a:r>
              <a:rPr lang="tr-TR" sz="1400" b="1" dirty="0">
                <a:latin typeface="Times New Roman" pitchFamily="18" charset="0"/>
                <a:ea typeface="Times New Roman" pitchFamily="18" charset="0"/>
                <a:cs typeface="Times New Roman" pitchFamily="18" charset="0"/>
              </a:rPr>
              <a:t>işaretleme: </a:t>
            </a:r>
            <a:r>
              <a:rPr lang="tr-TR" sz="1400" dirty="0">
                <a:latin typeface="Times New Roman" pitchFamily="18" charset="0"/>
                <a:ea typeface="Times New Roman" pitchFamily="18" charset="0"/>
                <a:cs typeface="Times New Roman" pitchFamily="18" charset="0"/>
              </a:rPr>
              <a:t>Ameliyat bölgelerinin do</a:t>
            </a:r>
            <a:r>
              <a:rPr lang="tr-TR" sz="1400" dirty="0">
                <a:latin typeface="Times New Roman" pitchFamily="18" charset="0"/>
                <a:ea typeface="TimesNewRoman" charset="-128"/>
                <a:cs typeface="Times New Roman" pitchFamily="18" charset="0"/>
              </a:rPr>
              <a:t>ğ</a:t>
            </a:r>
            <a:r>
              <a:rPr lang="tr-TR" sz="1400" dirty="0">
                <a:latin typeface="Times New Roman" pitchFamily="18" charset="0"/>
                <a:ea typeface="Times New Roman" pitchFamily="18" charset="0"/>
                <a:cs typeface="Times New Roman" pitchFamily="18" charset="0"/>
              </a:rPr>
              <a:t>ru belirlenerek yanl</a:t>
            </a:r>
            <a:r>
              <a:rPr lang="tr-TR" sz="1400" dirty="0">
                <a:latin typeface="Times New Roman" pitchFamily="18" charset="0"/>
                <a:ea typeface="TimesNewRoman" charset="-128"/>
                <a:cs typeface="Times New Roman" pitchFamily="18" charset="0"/>
              </a:rPr>
              <a:t>ış</a:t>
            </a:r>
            <a:r>
              <a:rPr lang="tr-TR" sz="1400" dirty="0">
                <a:latin typeface="Times New Roman" pitchFamily="18" charset="0"/>
                <a:ea typeface="Times New Roman" pitchFamily="18" charset="0"/>
                <a:cs typeface="Times New Roman" pitchFamily="18" charset="0"/>
              </a:rPr>
              <a:t> taraf cerrahi giri</a:t>
            </a:r>
            <a:r>
              <a:rPr lang="tr-TR" sz="1400" dirty="0">
                <a:latin typeface="Times New Roman" pitchFamily="18" charset="0"/>
                <a:ea typeface="TimesNewRoman" charset="-128"/>
                <a:cs typeface="Times New Roman" pitchFamily="18" charset="0"/>
              </a:rPr>
              <a:t>ş</a:t>
            </a:r>
            <a:r>
              <a:rPr lang="tr-TR" sz="1400" dirty="0">
                <a:latin typeface="Times New Roman" pitchFamily="18" charset="0"/>
                <a:ea typeface="Times New Roman" pitchFamily="18" charset="0"/>
                <a:cs typeface="Times New Roman" pitchFamily="18" charset="0"/>
              </a:rPr>
              <a:t>imlerinin önlenmesini sa</a:t>
            </a:r>
            <a:r>
              <a:rPr lang="tr-TR" sz="1400" dirty="0">
                <a:latin typeface="Times New Roman" pitchFamily="18" charset="0"/>
                <a:ea typeface="TimesNewRoman" charset="-128"/>
                <a:cs typeface="Times New Roman" pitchFamily="18" charset="0"/>
              </a:rPr>
              <a:t>ğ</a:t>
            </a:r>
            <a:r>
              <a:rPr lang="tr-TR" sz="1400" dirty="0">
                <a:latin typeface="Times New Roman" pitchFamily="18" charset="0"/>
                <a:ea typeface="Times New Roman" pitchFamily="18" charset="0"/>
                <a:cs typeface="Times New Roman" pitchFamily="18" charset="0"/>
              </a:rPr>
              <a:t>lamak amacıyla yapılmaktadır.</a:t>
            </a:r>
          </a:p>
          <a:p>
            <a:pPr eaLnBrk="0" fontAlgn="base" hangingPunct="0">
              <a:lnSpc>
                <a:spcPct val="150000"/>
              </a:lnSpc>
              <a:spcBef>
                <a:spcPct val="0"/>
              </a:spcBef>
              <a:spcAft>
                <a:spcPct val="0"/>
              </a:spcAft>
              <a:buFontTx/>
              <a:buAutoNum type="arabicPeriod"/>
            </a:pPr>
            <a:endParaRPr lang="tr-TR" sz="1400" dirty="0">
              <a:latin typeface="Times New Roman" pitchFamily="18" charset="0"/>
              <a:ea typeface="Times New Roman" pitchFamily="18" charset="0"/>
              <a:cs typeface="Times New Roman" pitchFamily="18" charset="0"/>
            </a:endParaRPr>
          </a:p>
          <a:p>
            <a:pPr eaLnBrk="0" fontAlgn="base" hangingPunct="0">
              <a:lnSpc>
                <a:spcPct val="150000"/>
              </a:lnSpc>
              <a:spcBef>
                <a:spcPct val="0"/>
              </a:spcBef>
              <a:spcAft>
                <a:spcPct val="0"/>
              </a:spcAft>
            </a:pPr>
            <a:r>
              <a:rPr lang="tr-TR" sz="1400" b="1" dirty="0">
                <a:latin typeface="Times New Roman" pitchFamily="18" charset="0"/>
                <a:ea typeface="Times New Roman" pitchFamily="18" charset="0"/>
                <a:cs typeface="Times New Roman" pitchFamily="18" charset="0"/>
              </a:rPr>
              <a:t>Kullanılmaması gereken kısaltmalar</a:t>
            </a:r>
            <a:r>
              <a:rPr lang="tr-TR" sz="1400" dirty="0">
                <a:latin typeface="Times New Roman" pitchFamily="18" charset="0"/>
                <a:ea typeface="Times New Roman" pitchFamily="18" charset="0"/>
                <a:cs typeface="Times New Roman" pitchFamily="18" charset="0"/>
              </a:rPr>
              <a:t>: Hastanemizde yanlış anlaşılmalara sebebiyet vermemek için bazı kısaltmaların kullanılması yasaktır. Bu kısaltmalar “İlaç Uygulamalarında Kullanılmaması Gereken Kısaltmalar” şeklinde doküman olarak hazırlanmış olup otomasyonda mevcuttur.</a:t>
            </a:r>
          </a:p>
          <a:p>
            <a:pPr eaLnBrk="0" fontAlgn="base" hangingPunct="0">
              <a:lnSpc>
                <a:spcPct val="150000"/>
              </a:lnSpc>
              <a:spcBef>
                <a:spcPct val="0"/>
              </a:spcBef>
              <a:spcAft>
                <a:spcPct val="0"/>
              </a:spcAft>
              <a:buFontTx/>
              <a:buAutoNum type="arabicPeriod"/>
            </a:pPr>
            <a:endParaRPr lang="tr-TR" sz="1400" dirty="0">
              <a:latin typeface="Times New Roman" pitchFamily="18" charset="0"/>
              <a:ea typeface="Times New Roman" pitchFamily="18" charset="0"/>
              <a:cs typeface="Times New Roman" pitchFamily="18" charset="0"/>
            </a:endParaRPr>
          </a:p>
          <a:p>
            <a:pPr eaLnBrk="0" fontAlgn="base" hangingPunct="0">
              <a:lnSpc>
                <a:spcPct val="150000"/>
              </a:lnSpc>
              <a:spcBef>
                <a:spcPct val="0"/>
              </a:spcBef>
              <a:spcAft>
                <a:spcPct val="0"/>
              </a:spcAft>
            </a:pPr>
            <a:r>
              <a:rPr lang="tr-TR" sz="1400" b="1" dirty="0">
                <a:latin typeface="Times New Roman" pitchFamily="18" charset="0"/>
                <a:ea typeface="Times New Roman" pitchFamily="18" charset="0"/>
                <a:cs typeface="Times New Roman" pitchFamily="18" charset="0"/>
              </a:rPr>
              <a:t>Yüksek Riskli İlaçlar: </a:t>
            </a:r>
            <a:r>
              <a:rPr lang="tr-TR" sz="1400" dirty="0">
                <a:latin typeface="Times New Roman" pitchFamily="18" charset="0"/>
                <a:ea typeface="Times New Roman" pitchFamily="18" charset="0"/>
                <a:cs typeface="Times New Roman" pitchFamily="18" charset="0"/>
              </a:rPr>
              <a:t>Hastanemizde yüksek riskli ilaç listesi doküman olarak hazırlanmış olup otomasyonda mevcuttur. Tüm yüksek riskli ilaçlar eczanemizde kırmızı etiketle etiketlendikten sonra kliniklere gönderilmektedir.</a:t>
            </a:r>
          </a:p>
          <a:p>
            <a:pPr eaLnBrk="0" fontAlgn="base" hangingPunct="0">
              <a:lnSpc>
                <a:spcPct val="150000"/>
              </a:lnSpc>
              <a:spcBef>
                <a:spcPct val="0"/>
              </a:spcBef>
              <a:spcAft>
                <a:spcPct val="0"/>
              </a:spcAft>
              <a:buFontTx/>
              <a:buAutoNum type="arabicPeriod"/>
            </a:pPr>
            <a:endParaRPr lang="tr-TR" sz="1400" dirty="0">
              <a:latin typeface="Times New Roman" pitchFamily="18" charset="0"/>
              <a:ea typeface="Times New Roman" pitchFamily="18" charset="0"/>
              <a:cs typeface="Times New Roman" pitchFamily="18" charset="0"/>
            </a:endParaRPr>
          </a:p>
          <a:p>
            <a:pPr eaLnBrk="0" fontAlgn="base" hangingPunct="0">
              <a:lnSpc>
                <a:spcPct val="150000"/>
              </a:lnSpc>
              <a:spcBef>
                <a:spcPct val="0"/>
              </a:spcBef>
              <a:spcAft>
                <a:spcPct val="0"/>
              </a:spcAft>
            </a:pPr>
            <a:r>
              <a:rPr lang="tr-TR" sz="1400" b="1" dirty="0">
                <a:latin typeface="Times New Roman" pitchFamily="18" charset="0"/>
                <a:ea typeface="Times New Roman" pitchFamily="18" charset="0"/>
                <a:cs typeface="Times New Roman" pitchFamily="18" charset="0"/>
              </a:rPr>
              <a:t>İlaç-ilaç ve ilaç-besin etkileşim listeleri: </a:t>
            </a:r>
            <a:r>
              <a:rPr lang="tr-TR" sz="1400" dirty="0">
                <a:latin typeface="Times New Roman" pitchFamily="18" charset="0"/>
                <a:ea typeface="Times New Roman" pitchFamily="18" charset="0"/>
                <a:cs typeface="Times New Roman" pitchFamily="18" charset="0"/>
              </a:rPr>
              <a:t>Eczacılarımız tarafından hazırlanmış olan ilaç-ilaç ve ilaç-besin etkileşim listeleri otomasyonda mevcuttur.</a:t>
            </a:r>
          </a:p>
          <a:p>
            <a:pPr eaLnBrk="0" fontAlgn="base" hangingPunct="0">
              <a:lnSpc>
                <a:spcPct val="150000"/>
              </a:lnSpc>
              <a:spcBef>
                <a:spcPct val="0"/>
              </a:spcBef>
              <a:spcAft>
                <a:spcPct val="0"/>
              </a:spcAft>
              <a:buFontTx/>
              <a:buAutoNum type="arabicPeriod"/>
            </a:pPr>
            <a:endParaRPr lang="tr-TR" sz="1400" dirty="0">
              <a:latin typeface="Times New Roman" pitchFamily="18" charset="0"/>
              <a:ea typeface="Times New Roman" pitchFamily="18" charset="0"/>
              <a:cs typeface="Times New Roman" pitchFamily="18" charset="0"/>
            </a:endParaRPr>
          </a:p>
          <a:p>
            <a:pPr eaLnBrk="0" fontAlgn="base" hangingPunct="0">
              <a:lnSpc>
                <a:spcPct val="150000"/>
              </a:lnSpc>
              <a:spcBef>
                <a:spcPct val="0"/>
              </a:spcBef>
              <a:spcAft>
                <a:spcPct val="0"/>
              </a:spcAft>
            </a:pPr>
            <a:r>
              <a:rPr lang="tr-TR" sz="1400" b="1" dirty="0">
                <a:latin typeface="Times New Roman" pitchFamily="18" charset="0"/>
                <a:ea typeface="Times New Roman" pitchFamily="18" charset="0"/>
                <a:cs typeface="Times New Roman" pitchFamily="18" charset="0"/>
              </a:rPr>
              <a:t>Sözel </a:t>
            </a:r>
            <a:r>
              <a:rPr lang="tr-TR" sz="1400" b="1" dirty="0" err="1">
                <a:latin typeface="Times New Roman" pitchFamily="18" charset="0"/>
                <a:ea typeface="Times New Roman" pitchFamily="18" charset="0"/>
                <a:cs typeface="Times New Roman" pitchFamily="18" charset="0"/>
              </a:rPr>
              <a:t>Order</a:t>
            </a:r>
            <a:r>
              <a:rPr lang="tr-TR" sz="1400" b="1" dirty="0">
                <a:latin typeface="Times New Roman" pitchFamily="18" charset="0"/>
                <a:ea typeface="Times New Roman" pitchFamily="18" charset="0"/>
                <a:cs typeface="Times New Roman" pitchFamily="18" charset="0"/>
              </a:rPr>
              <a:t>: </a:t>
            </a:r>
            <a:r>
              <a:rPr lang="tr-TR" sz="1400" dirty="0">
                <a:latin typeface="Times New Roman" pitchFamily="18" charset="0"/>
                <a:ea typeface="Times New Roman" pitchFamily="18" charset="0"/>
                <a:cs typeface="Times New Roman" pitchFamily="18" charset="0"/>
              </a:rPr>
              <a:t>Hastanemizde acil durumlar için hazırlanmış olan “sözel </a:t>
            </a:r>
            <a:r>
              <a:rPr lang="tr-TR" sz="1400" dirty="0" err="1">
                <a:latin typeface="Times New Roman" pitchFamily="18" charset="0"/>
                <a:ea typeface="Times New Roman" pitchFamily="18" charset="0"/>
                <a:cs typeface="Times New Roman" pitchFamily="18" charset="0"/>
              </a:rPr>
              <a:t>order</a:t>
            </a:r>
            <a:r>
              <a:rPr lang="tr-TR" sz="1400" dirty="0">
                <a:latin typeface="Times New Roman" pitchFamily="18" charset="0"/>
                <a:ea typeface="Times New Roman" pitchFamily="18" charset="0"/>
                <a:cs typeface="Times New Roman" pitchFamily="18" charset="0"/>
              </a:rPr>
              <a:t> alma” talimatına göre hareket edilmektedir.</a:t>
            </a:r>
          </a:p>
          <a:p>
            <a:pPr eaLnBrk="0" fontAlgn="base" hangingPunct="0">
              <a:lnSpc>
                <a:spcPct val="150000"/>
              </a:lnSpc>
              <a:spcBef>
                <a:spcPct val="0"/>
              </a:spcBef>
              <a:spcAft>
                <a:spcPct val="0"/>
              </a:spcAft>
              <a:buFontTx/>
              <a:buAutoNum type="arabicPeriod"/>
            </a:pPr>
            <a:endParaRPr lang="tr-TR" sz="1400" dirty="0">
              <a:latin typeface="Times New Roman" pitchFamily="18" charset="0"/>
              <a:ea typeface="Times New Roman" pitchFamily="18" charset="0"/>
              <a:cs typeface="Times New Roman" pitchFamily="18" charset="0"/>
            </a:endParaRPr>
          </a:p>
          <a:p>
            <a:pPr eaLnBrk="0" fontAlgn="base" hangingPunct="0">
              <a:lnSpc>
                <a:spcPct val="150000"/>
              </a:lnSpc>
              <a:spcBef>
                <a:spcPct val="0"/>
              </a:spcBef>
              <a:spcAft>
                <a:spcPct val="0"/>
              </a:spcAft>
            </a:pPr>
            <a:r>
              <a:rPr lang="tr-TR" sz="1400" b="1" dirty="0">
                <a:latin typeface="Times New Roman" pitchFamily="18" charset="0"/>
                <a:ea typeface="Times New Roman" pitchFamily="18" charset="0"/>
                <a:cs typeface="Times New Roman" pitchFamily="18" charset="0"/>
              </a:rPr>
              <a:t>Panik değer: </a:t>
            </a:r>
            <a:r>
              <a:rPr lang="tr-TR" sz="1400" dirty="0" err="1" smtClean="0">
                <a:latin typeface="Times New Roman" pitchFamily="18" charset="0"/>
                <a:ea typeface="Times New Roman" pitchFamily="18" charset="0"/>
                <a:cs typeface="Times New Roman" pitchFamily="18" charset="0"/>
              </a:rPr>
              <a:t>Labarotuvarlar</a:t>
            </a:r>
            <a:r>
              <a:rPr lang="tr-TR" sz="1400" dirty="0" smtClean="0">
                <a:latin typeface="Times New Roman" pitchFamily="18" charset="0"/>
                <a:ea typeface="Times New Roman" pitchFamily="18" charset="0"/>
                <a:cs typeface="Times New Roman" pitchFamily="18" charset="0"/>
              </a:rPr>
              <a:t> </a:t>
            </a:r>
            <a:r>
              <a:rPr lang="tr-TR" sz="1400" dirty="0">
                <a:latin typeface="Times New Roman" pitchFamily="18" charset="0"/>
                <a:ea typeface="Times New Roman" pitchFamily="18" charset="0"/>
                <a:cs typeface="Times New Roman" pitchFamily="18" charset="0"/>
              </a:rPr>
              <a:t>tarafından belirlenen panik değerlerin kliniklere bildiriminde izlenecek yolu göstermektedir. “Panik değer bildirim” talimatına göre hareket edilmektedir.</a:t>
            </a:r>
            <a:endParaRPr lang="tr-TR" sz="1400" dirty="0">
              <a:latin typeface="Times New Roman" pitchFamily="18" charset="0"/>
              <a:cs typeface="Times New Roman" pitchFamily="18" charset="0"/>
            </a:endParaRPr>
          </a:p>
          <a:p>
            <a:pPr eaLnBrk="0" fontAlgn="base" hangingPunct="0">
              <a:spcBef>
                <a:spcPct val="0"/>
              </a:spcBef>
              <a:spcAft>
                <a:spcPct val="0"/>
              </a:spcAft>
            </a:pPr>
            <a:endParaRPr lang="tr-TR" dirty="0">
              <a:latin typeface="Arial" pitchFamily="34" charset="0"/>
              <a:cs typeface="Arial" pitchFamily="34" charset="0"/>
            </a:endParaRPr>
          </a:p>
        </p:txBody>
      </p:sp>
      <p:pic>
        <p:nvPicPr>
          <p:cNvPr id="3" name="Resim 2"/>
          <p:cNvPicPr/>
          <p:nvPr/>
        </p:nvPicPr>
        <p:blipFill rotWithShape="1">
          <a:blip r:embed="rId2"/>
          <a:srcRect l="14810" t="27857" r="50360" b="17394"/>
          <a:stretch/>
        </p:blipFill>
        <p:spPr bwMode="auto">
          <a:xfrm>
            <a:off x="620688" y="276010"/>
            <a:ext cx="1099773" cy="1030315"/>
          </a:xfrm>
          <a:prstGeom prst="rect">
            <a:avLst/>
          </a:prstGeom>
          <a:ln>
            <a:noFill/>
          </a:ln>
          <a:extLst>
            <a:ext uri="{53640926-AAD7-44D8-BBD7-CCE9431645EC}">
              <a14:shadowObscured xmlns:a14="http://schemas.microsoft.com/office/drawing/2010/main"/>
            </a:ext>
          </a:extLst>
        </p:spPr>
      </p:pic>
      <p:pic>
        <p:nvPicPr>
          <p:cNvPr id="4" name="Resim 3"/>
          <p:cNvPicPr/>
          <p:nvPr/>
        </p:nvPicPr>
        <p:blipFill rotWithShape="1">
          <a:blip r:embed="rId3"/>
          <a:srcRect l="14960" t="27847" r="49938" b="18426"/>
          <a:stretch/>
        </p:blipFill>
        <p:spPr bwMode="auto">
          <a:xfrm>
            <a:off x="5085184" y="228745"/>
            <a:ext cx="1224136" cy="1124843"/>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184733" y="434307"/>
            <a:ext cx="6264696" cy="82791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tabLst>
                <a:tab pos="114300" algn="l"/>
              </a:tabLst>
            </a:pPr>
            <a:endParaRPr lang="tr-TR" sz="1400" b="1" dirty="0">
              <a:solidFill>
                <a:srgbClr val="FF0000"/>
              </a:solidFill>
              <a:latin typeface="Times New Roman" pitchFamily="18" charset="0"/>
              <a:ea typeface="Times New Roman" pitchFamily="18" charset="0"/>
              <a:cs typeface="Times New Roman" pitchFamily="18" charset="0"/>
            </a:endParaRPr>
          </a:p>
          <a:p>
            <a:pPr algn="ctr" fontAlgn="base">
              <a:lnSpc>
                <a:spcPct val="150000"/>
              </a:lnSpc>
              <a:spcBef>
                <a:spcPct val="0"/>
              </a:spcBef>
              <a:spcAft>
                <a:spcPct val="0"/>
              </a:spcAft>
              <a:tabLst>
                <a:tab pos="114300" algn="l"/>
              </a:tabLst>
            </a:pPr>
            <a:r>
              <a:rPr lang="tr-TR" sz="1400" b="1" dirty="0" smtClean="0">
                <a:solidFill>
                  <a:srgbClr val="FF0000"/>
                </a:solidFill>
                <a:latin typeface="Times New Roman" pitchFamily="18" charset="0"/>
                <a:ea typeface="Times New Roman" pitchFamily="18" charset="0"/>
                <a:cs typeface="Times New Roman" pitchFamily="18" charset="0"/>
              </a:rPr>
              <a:t>   ACİL </a:t>
            </a:r>
            <a:r>
              <a:rPr lang="tr-TR" sz="1400" b="1" dirty="0">
                <a:solidFill>
                  <a:srgbClr val="FF0000"/>
                </a:solidFill>
                <a:latin typeface="Times New Roman" pitchFamily="18" charset="0"/>
                <a:ea typeface="Times New Roman" pitchFamily="18" charset="0"/>
                <a:cs typeface="Times New Roman" pitchFamily="18" charset="0"/>
              </a:rPr>
              <a:t>VE AFET DURUMLARI İÇİN;</a:t>
            </a:r>
            <a:endParaRPr lang="tr-TR" sz="1400" dirty="0">
              <a:latin typeface="Times New Roman" pitchFamily="18" charset="0"/>
              <a:cs typeface="Times New Roman" pitchFamily="18" charset="0"/>
            </a:endParaRPr>
          </a:p>
          <a:p>
            <a:pPr algn="ctr" eaLnBrk="0" fontAlgn="base" hangingPunct="0">
              <a:lnSpc>
                <a:spcPct val="150000"/>
              </a:lnSpc>
              <a:spcBef>
                <a:spcPct val="0"/>
              </a:spcBef>
              <a:spcAft>
                <a:spcPct val="0"/>
              </a:spcAft>
              <a:tabLst>
                <a:tab pos="114300" algn="l"/>
              </a:tabLst>
            </a:pPr>
            <a:r>
              <a:rPr lang="tr-TR" sz="1400" b="1" dirty="0">
                <a:latin typeface="Times New Roman" pitchFamily="18" charset="0"/>
                <a:ea typeface="Times New Roman" pitchFamily="18" charset="0"/>
                <a:cs typeface="Times New Roman" pitchFamily="18" charset="0"/>
              </a:rPr>
              <a:t>Öncelikli olarak yapılması gerekenler</a:t>
            </a:r>
            <a:endParaRPr lang="tr-TR" sz="1400" dirty="0">
              <a:latin typeface="Times New Roman" pitchFamily="18" charset="0"/>
              <a:cs typeface="Times New Roman" pitchFamily="18" charset="0"/>
            </a:endParaRPr>
          </a:p>
          <a:p>
            <a:pPr eaLnBrk="0" fontAlgn="base" hangingPunct="0">
              <a:lnSpc>
                <a:spcPct val="150000"/>
              </a:lnSpc>
              <a:spcBef>
                <a:spcPct val="0"/>
              </a:spcBef>
              <a:spcAft>
                <a:spcPct val="0"/>
              </a:spcAft>
              <a:buFontTx/>
              <a:buChar char="•"/>
              <a:tabLst>
                <a:tab pos="114300" algn="l"/>
              </a:tabLst>
            </a:pPr>
            <a:r>
              <a:rPr lang="tr-TR" sz="1400" dirty="0">
                <a:latin typeface="Times New Roman" pitchFamily="18" charset="0"/>
                <a:ea typeface="Times New Roman" pitchFamily="18" charset="0"/>
                <a:cs typeface="Times New Roman" pitchFamily="18" charset="0"/>
              </a:rPr>
              <a:t>Yangın olup olmadığı kontrol edilmeli,</a:t>
            </a:r>
            <a:endParaRPr lang="tr-TR" sz="1400" dirty="0">
              <a:latin typeface="Times New Roman" pitchFamily="18" charset="0"/>
              <a:cs typeface="Times New Roman" pitchFamily="18" charset="0"/>
            </a:endParaRPr>
          </a:p>
          <a:p>
            <a:pPr eaLnBrk="0" fontAlgn="base" hangingPunct="0">
              <a:lnSpc>
                <a:spcPct val="150000"/>
              </a:lnSpc>
              <a:spcBef>
                <a:spcPct val="0"/>
              </a:spcBef>
              <a:spcAft>
                <a:spcPct val="0"/>
              </a:spcAft>
              <a:buFontTx/>
              <a:buChar char="•"/>
              <a:tabLst>
                <a:tab pos="114300" algn="l"/>
              </a:tabLst>
            </a:pPr>
            <a:r>
              <a:rPr lang="tr-TR" sz="1400" dirty="0">
                <a:latin typeface="Times New Roman" pitchFamily="18" charset="0"/>
                <a:ea typeface="Times New Roman" pitchFamily="18" charset="0"/>
                <a:cs typeface="Times New Roman" pitchFamily="18" charset="0"/>
              </a:rPr>
              <a:t>Tehlikeli durum oluşturacak maddeler ( gaz, su, elektrik, kimyasal) kaçak yönünden kontrol edilmeli,</a:t>
            </a:r>
            <a:endParaRPr lang="tr-TR" sz="1400" dirty="0">
              <a:latin typeface="Times New Roman" pitchFamily="18" charset="0"/>
              <a:cs typeface="Times New Roman" pitchFamily="18" charset="0"/>
            </a:endParaRPr>
          </a:p>
          <a:p>
            <a:pPr eaLnBrk="0" fontAlgn="base" hangingPunct="0">
              <a:lnSpc>
                <a:spcPct val="150000"/>
              </a:lnSpc>
              <a:spcBef>
                <a:spcPct val="0"/>
              </a:spcBef>
              <a:spcAft>
                <a:spcPct val="0"/>
              </a:spcAft>
              <a:buFontTx/>
              <a:buChar char="•"/>
              <a:tabLst>
                <a:tab pos="114300" algn="l"/>
              </a:tabLst>
            </a:pPr>
            <a:r>
              <a:rPr lang="tr-TR" sz="1400" dirty="0">
                <a:latin typeface="Times New Roman" pitchFamily="18" charset="0"/>
                <a:ea typeface="Times New Roman" pitchFamily="18" charset="0"/>
                <a:cs typeface="Times New Roman" pitchFamily="18" charset="0"/>
              </a:rPr>
              <a:t>Gaz sızıntısı varsa kibrit, el feneri, elektrik cihazları ve elektrik düğmeleri kullanılmamalı,</a:t>
            </a:r>
            <a:endParaRPr lang="tr-TR" sz="1400" dirty="0">
              <a:latin typeface="Times New Roman" pitchFamily="18" charset="0"/>
              <a:cs typeface="Times New Roman" pitchFamily="18" charset="0"/>
            </a:endParaRPr>
          </a:p>
          <a:p>
            <a:pPr eaLnBrk="0" fontAlgn="base" hangingPunct="0">
              <a:lnSpc>
                <a:spcPct val="150000"/>
              </a:lnSpc>
              <a:spcBef>
                <a:spcPct val="0"/>
              </a:spcBef>
              <a:spcAft>
                <a:spcPct val="0"/>
              </a:spcAft>
              <a:buFontTx/>
              <a:buChar char="•"/>
              <a:tabLst>
                <a:tab pos="114300" algn="l"/>
              </a:tabLst>
            </a:pPr>
            <a:r>
              <a:rPr lang="tr-TR" sz="1400" dirty="0">
                <a:latin typeface="Times New Roman" pitchFamily="18" charset="0"/>
                <a:ea typeface="Times New Roman" pitchFamily="18" charset="0"/>
                <a:cs typeface="Times New Roman" pitchFamily="18" charset="0"/>
              </a:rPr>
              <a:t>Yangın merdivenine açılan kapıların anahtarları (yedek anahtarla birlikte) üzerinde olmalı ve yangın merdiveni kapısına yakın asılarak, kapılar kilitli tutulmalı (normal zamanlarda)</a:t>
            </a:r>
            <a:endParaRPr lang="tr-TR" sz="1400" dirty="0">
              <a:latin typeface="Times New Roman" pitchFamily="18" charset="0"/>
              <a:cs typeface="Times New Roman" pitchFamily="18" charset="0"/>
            </a:endParaRPr>
          </a:p>
          <a:p>
            <a:pPr eaLnBrk="0" fontAlgn="base" hangingPunct="0">
              <a:lnSpc>
                <a:spcPct val="150000"/>
              </a:lnSpc>
              <a:spcBef>
                <a:spcPct val="0"/>
              </a:spcBef>
              <a:spcAft>
                <a:spcPct val="0"/>
              </a:spcAft>
              <a:buFontTx/>
              <a:buChar char="•"/>
              <a:tabLst>
                <a:tab pos="114300" algn="l"/>
              </a:tabLst>
            </a:pPr>
            <a:r>
              <a:rPr lang="tr-TR" sz="1400" dirty="0">
                <a:latin typeface="Times New Roman" pitchFamily="18" charset="0"/>
                <a:ea typeface="Times New Roman" pitchFamily="18" charset="0"/>
                <a:cs typeface="Times New Roman" pitchFamily="18" charset="0"/>
              </a:rPr>
              <a:t>Yangın çıkış kapılarının önüne yangın anında kaçışı engelleyeceği için masa, sandalye, koltuk vb konmamalı,</a:t>
            </a:r>
            <a:endParaRPr lang="tr-TR" sz="1400" dirty="0">
              <a:latin typeface="Times New Roman" pitchFamily="18" charset="0"/>
              <a:cs typeface="Times New Roman" pitchFamily="18" charset="0"/>
            </a:endParaRPr>
          </a:p>
          <a:p>
            <a:pPr eaLnBrk="0" fontAlgn="base" hangingPunct="0">
              <a:lnSpc>
                <a:spcPct val="150000"/>
              </a:lnSpc>
              <a:spcBef>
                <a:spcPct val="0"/>
              </a:spcBef>
              <a:spcAft>
                <a:spcPct val="0"/>
              </a:spcAft>
              <a:buFontTx/>
              <a:buChar char="•"/>
              <a:tabLst>
                <a:tab pos="114300" algn="l"/>
              </a:tabLst>
            </a:pPr>
            <a:r>
              <a:rPr lang="tr-TR" sz="1400" dirty="0">
                <a:latin typeface="Times New Roman" pitchFamily="18" charset="0"/>
                <a:ea typeface="Times New Roman" pitchFamily="18" charset="0"/>
                <a:cs typeface="Times New Roman" pitchFamily="18" charset="0"/>
              </a:rPr>
              <a:t>Çıkış için kullanılacak odaların kapıları 24 saat açık bulundurulmalı.(Hemşire, doktor, hasta odası olarak kullanılan odaların giriş kapıları)</a:t>
            </a:r>
            <a:endParaRPr lang="tr-TR" sz="1400" dirty="0">
              <a:latin typeface="Times New Roman" pitchFamily="18" charset="0"/>
              <a:cs typeface="Times New Roman" pitchFamily="18" charset="0"/>
            </a:endParaRPr>
          </a:p>
          <a:p>
            <a:pPr eaLnBrk="0" fontAlgn="base" hangingPunct="0">
              <a:lnSpc>
                <a:spcPct val="150000"/>
              </a:lnSpc>
              <a:spcBef>
                <a:spcPct val="0"/>
              </a:spcBef>
              <a:spcAft>
                <a:spcPct val="0"/>
              </a:spcAft>
              <a:buFontTx/>
              <a:buChar char="•"/>
              <a:tabLst>
                <a:tab pos="114300" algn="l"/>
              </a:tabLst>
            </a:pPr>
            <a:r>
              <a:rPr lang="tr-TR" sz="1400" dirty="0">
                <a:latin typeface="Times New Roman" pitchFamily="18" charset="0"/>
                <a:ea typeface="Times New Roman" pitchFamily="18" charset="0"/>
                <a:cs typeface="Times New Roman" pitchFamily="18" charset="0"/>
              </a:rPr>
              <a:t>Bölümlerdeki kuru kimyevi tozlu yangın tüplerini ayda bir ters-düz ederek /ettirerek içindeki tozun tortulaşması önlenmeli,</a:t>
            </a:r>
            <a:endParaRPr lang="tr-TR" sz="1400" dirty="0">
              <a:latin typeface="Times New Roman" pitchFamily="18" charset="0"/>
              <a:cs typeface="Times New Roman" pitchFamily="18" charset="0"/>
            </a:endParaRPr>
          </a:p>
          <a:p>
            <a:pPr eaLnBrk="0" fontAlgn="base" hangingPunct="0">
              <a:lnSpc>
                <a:spcPct val="150000"/>
              </a:lnSpc>
              <a:spcBef>
                <a:spcPct val="0"/>
              </a:spcBef>
              <a:spcAft>
                <a:spcPct val="0"/>
              </a:spcAft>
              <a:buFontTx/>
              <a:buChar char="•"/>
              <a:tabLst>
                <a:tab pos="114300" algn="l"/>
              </a:tabLst>
            </a:pPr>
            <a:r>
              <a:rPr lang="tr-TR" sz="1400" dirty="0">
                <a:latin typeface="Times New Roman" pitchFamily="18" charset="0"/>
                <a:ea typeface="Times New Roman" pitchFamily="18" charset="0"/>
                <a:cs typeface="Times New Roman" pitchFamily="18" charset="0"/>
              </a:rPr>
              <a:t>Çalıştığınız bölümde; yangında görevli personelin görev yeri değişikliği söz konusu olursa Sivil Savunma Birimine bilgi verilmeli,</a:t>
            </a:r>
            <a:endParaRPr lang="tr-TR" sz="1400" dirty="0">
              <a:latin typeface="Times New Roman" pitchFamily="18" charset="0"/>
              <a:cs typeface="Times New Roman" pitchFamily="18" charset="0"/>
            </a:endParaRPr>
          </a:p>
          <a:p>
            <a:pPr eaLnBrk="0" fontAlgn="base" hangingPunct="0">
              <a:lnSpc>
                <a:spcPct val="150000"/>
              </a:lnSpc>
              <a:spcBef>
                <a:spcPct val="0"/>
              </a:spcBef>
              <a:spcAft>
                <a:spcPct val="0"/>
              </a:spcAft>
              <a:buFontTx/>
              <a:buChar char="•"/>
              <a:tabLst>
                <a:tab pos="114300" algn="l"/>
              </a:tabLst>
            </a:pPr>
            <a:r>
              <a:rPr lang="tr-TR" sz="1400" dirty="0">
                <a:latin typeface="Times New Roman" pitchFamily="18" charset="0"/>
                <a:ea typeface="Times New Roman" pitchFamily="18" charset="0"/>
                <a:cs typeface="Times New Roman" pitchFamily="18" charset="0"/>
              </a:rPr>
              <a:t>Afet durumunda görev ve sorumluluklar HAP ( Hastane Acil Afet Planı) çerçevesinde ve HAP Başkanının talimatları doğrultusunda yerine </a:t>
            </a:r>
            <a:r>
              <a:rPr lang="tr-TR" sz="1400" dirty="0" smtClean="0">
                <a:latin typeface="Times New Roman" pitchFamily="18" charset="0"/>
                <a:ea typeface="Times New Roman" pitchFamily="18" charset="0"/>
                <a:cs typeface="Times New Roman" pitchFamily="18" charset="0"/>
              </a:rPr>
              <a:t>getirilmeli, Bilgisayar masa üstlerinde bulunan HAP Planı mutlaka okunmalıdır.</a:t>
            </a:r>
            <a:endParaRPr lang="tr-TR" sz="1400" dirty="0">
              <a:latin typeface="Times New Roman" pitchFamily="18" charset="0"/>
              <a:cs typeface="Times New Roman" pitchFamily="18" charset="0"/>
            </a:endParaRPr>
          </a:p>
          <a:p>
            <a:pPr eaLnBrk="0" fontAlgn="base" hangingPunct="0">
              <a:lnSpc>
                <a:spcPct val="150000"/>
              </a:lnSpc>
              <a:spcBef>
                <a:spcPct val="0"/>
              </a:spcBef>
              <a:spcAft>
                <a:spcPct val="0"/>
              </a:spcAft>
              <a:buFontTx/>
              <a:buChar char="•"/>
              <a:tabLst>
                <a:tab pos="114300" algn="l"/>
              </a:tabLst>
            </a:pPr>
            <a:r>
              <a:rPr lang="tr-TR" sz="1400" b="1" dirty="0">
                <a:latin typeface="Times New Roman" pitchFamily="18" charset="0"/>
                <a:ea typeface="Times New Roman" pitchFamily="18" charset="0"/>
                <a:cs typeface="Times New Roman" pitchFamily="18" charset="0"/>
              </a:rPr>
              <a:t>Mesai saatleri içinde</a:t>
            </a:r>
            <a:r>
              <a:rPr lang="tr-TR" sz="1400" dirty="0">
                <a:latin typeface="Times New Roman" pitchFamily="18" charset="0"/>
                <a:ea typeface="Times New Roman" pitchFamily="18" charset="0"/>
                <a:cs typeface="Times New Roman" pitchFamily="18" charset="0"/>
              </a:rPr>
              <a:t>; HAP (Hastane Afet Planı) Başkanı (Başhekim) </a:t>
            </a:r>
            <a:r>
              <a:rPr lang="tr-TR" sz="1400" b="1" dirty="0">
                <a:latin typeface="Times New Roman" pitchFamily="18" charset="0"/>
                <a:ea typeface="Times New Roman" pitchFamily="18" charset="0"/>
                <a:cs typeface="Times New Roman" pitchFamily="18" charset="0"/>
              </a:rPr>
              <a:t>1300-1301</a:t>
            </a:r>
            <a:r>
              <a:rPr lang="tr-TR" sz="1400" dirty="0">
                <a:latin typeface="Times New Roman" pitchFamily="18" charset="0"/>
                <a:ea typeface="Times New Roman" pitchFamily="18" charset="0"/>
                <a:cs typeface="Times New Roman" pitchFamily="18" charset="0"/>
              </a:rPr>
              <a:t> ve Sivil Savunma Sorumlusu </a:t>
            </a:r>
            <a:r>
              <a:rPr lang="tr-TR" sz="1400" b="1" dirty="0">
                <a:latin typeface="Times New Roman" pitchFamily="18" charset="0"/>
                <a:ea typeface="Times New Roman" pitchFamily="18" charset="0"/>
                <a:cs typeface="Times New Roman" pitchFamily="18" charset="0"/>
              </a:rPr>
              <a:t>0774</a:t>
            </a:r>
            <a:endParaRPr lang="tr-TR" sz="1400" dirty="0">
              <a:latin typeface="Times New Roman" pitchFamily="18" charset="0"/>
              <a:cs typeface="Times New Roman" pitchFamily="18" charset="0"/>
            </a:endParaRPr>
          </a:p>
          <a:p>
            <a:pPr eaLnBrk="0" fontAlgn="base" hangingPunct="0">
              <a:lnSpc>
                <a:spcPct val="150000"/>
              </a:lnSpc>
              <a:spcBef>
                <a:spcPct val="0"/>
              </a:spcBef>
              <a:spcAft>
                <a:spcPct val="0"/>
              </a:spcAft>
              <a:buFontTx/>
              <a:buChar char="•"/>
              <a:tabLst>
                <a:tab pos="114300" algn="l"/>
              </a:tabLst>
            </a:pPr>
            <a:r>
              <a:rPr lang="tr-TR" sz="1400" b="1" dirty="0">
                <a:latin typeface="Times New Roman" pitchFamily="18" charset="0"/>
                <a:ea typeface="Times New Roman" pitchFamily="18" charset="0"/>
                <a:cs typeface="Times New Roman" pitchFamily="18" charset="0"/>
              </a:rPr>
              <a:t>Mesai saatleri dışında</a:t>
            </a:r>
            <a:r>
              <a:rPr lang="tr-TR" sz="1400" dirty="0">
                <a:latin typeface="Times New Roman" pitchFamily="18" charset="0"/>
                <a:ea typeface="Times New Roman" pitchFamily="18" charset="0"/>
                <a:cs typeface="Times New Roman" pitchFamily="18" charset="0"/>
              </a:rPr>
              <a:t>; Nöbetçi Amiri </a:t>
            </a:r>
            <a:r>
              <a:rPr lang="tr-TR" sz="1400" b="1" dirty="0">
                <a:latin typeface="Times New Roman" pitchFamily="18" charset="0"/>
                <a:ea typeface="Times New Roman" pitchFamily="18" charset="0"/>
                <a:cs typeface="Times New Roman" pitchFamily="18" charset="0"/>
              </a:rPr>
              <a:t>(0555)</a:t>
            </a:r>
            <a:r>
              <a:rPr lang="tr-TR" sz="1400" dirty="0">
                <a:latin typeface="Times New Roman" pitchFamily="18" charset="0"/>
                <a:ea typeface="Times New Roman" pitchFamily="18" charset="0"/>
                <a:cs typeface="Times New Roman" pitchFamily="18" charset="0"/>
              </a:rPr>
              <a:t> arayarak bilgi verilmeli.</a:t>
            </a:r>
            <a:endParaRPr lang="tr-TR" sz="1400" dirty="0">
              <a:latin typeface="Times New Roman" pitchFamily="18" charset="0"/>
              <a:cs typeface="Times New Roman" pitchFamily="18" charset="0"/>
            </a:endParaRPr>
          </a:p>
          <a:p>
            <a:pPr eaLnBrk="0" fontAlgn="base" hangingPunct="0">
              <a:spcBef>
                <a:spcPct val="0"/>
              </a:spcBef>
              <a:spcAft>
                <a:spcPct val="0"/>
              </a:spcAft>
              <a:tabLst>
                <a:tab pos="114300" algn="l"/>
              </a:tabLst>
            </a:pPr>
            <a:endParaRPr lang="tr-TR" sz="1400" dirty="0">
              <a:latin typeface="Arial" pitchFamily="34" charset="0"/>
              <a:cs typeface="Arial" pitchFamily="34" charset="0"/>
            </a:endParaRPr>
          </a:p>
        </p:txBody>
      </p:sp>
      <p:sp>
        <p:nvSpPr>
          <p:cNvPr id="39939" name="Rectangle 3"/>
          <p:cNvSpPr>
            <a:spLocks noChangeArrowheads="1"/>
          </p:cNvSpPr>
          <p:nvPr/>
        </p:nvSpPr>
        <p:spPr bwMode="auto">
          <a:xfrm>
            <a:off x="2" y="2725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tabLst>
                <a:tab pos="342900" algn="l"/>
              </a:tabLst>
            </a:pPr>
            <a:endParaRPr lang="tr-TR">
              <a:latin typeface="Arial" pitchFamily="34" charset="0"/>
              <a:cs typeface="Arial" pitchFamily="34" charset="0"/>
            </a:endParaRPr>
          </a:p>
        </p:txBody>
      </p:sp>
      <p:pic>
        <p:nvPicPr>
          <p:cNvPr id="5" name="Resim 4"/>
          <p:cNvPicPr/>
          <p:nvPr/>
        </p:nvPicPr>
        <p:blipFill rotWithShape="1">
          <a:blip r:embed="rId2"/>
          <a:srcRect l="14810" t="27857" r="50360" b="17394"/>
          <a:stretch/>
        </p:blipFill>
        <p:spPr bwMode="auto">
          <a:xfrm>
            <a:off x="476672" y="182259"/>
            <a:ext cx="1099773" cy="1030315"/>
          </a:xfrm>
          <a:prstGeom prst="rect">
            <a:avLst/>
          </a:prstGeom>
          <a:ln>
            <a:noFill/>
          </a:ln>
          <a:extLst>
            <a:ext uri="{53640926-AAD7-44D8-BBD7-CCE9431645EC}">
              <a14:shadowObscured xmlns:a14="http://schemas.microsoft.com/office/drawing/2010/main"/>
            </a:ext>
          </a:extLst>
        </p:spPr>
      </p:pic>
      <p:pic>
        <p:nvPicPr>
          <p:cNvPr id="6" name="Resim 5"/>
          <p:cNvPicPr/>
          <p:nvPr/>
        </p:nvPicPr>
        <p:blipFill rotWithShape="1">
          <a:blip r:embed="rId3"/>
          <a:srcRect l="14960" t="27847" r="49938" b="18426"/>
          <a:stretch/>
        </p:blipFill>
        <p:spPr bwMode="auto">
          <a:xfrm>
            <a:off x="5375700" y="87731"/>
            <a:ext cx="1224136" cy="1124843"/>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404664" y="2254438"/>
            <a:ext cx="6165304" cy="51090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tabLst>
                <a:tab pos="228600" algn="l"/>
              </a:tabLst>
            </a:pPr>
            <a:r>
              <a:rPr lang="tr-TR" b="1" dirty="0" smtClean="0">
                <a:solidFill>
                  <a:srgbClr val="FF0000"/>
                </a:solidFill>
                <a:latin typeface="Times New Roman" pitchFamily="18" charset="0"/>
                <a:cs typeface="Times New Roman" pitchFamily="18" charset="0"/>
              </a:rPr>
              <a:t>                         OTOPARK </a:t>
            </a:r>
            <a:r>
              <a:rPr lang="tr-TR" b="1" dirty="0">
                <a:solidFill>
                  <a:srgbClr val="FF0000"/>
                </a:solidFill>
                <a:latin typeface="Times New Roman" pitchFamily="18" charset="0"/>
                <a:cs typeface="Times New Roman" pitchFamily="18" charset="0"/>
              </a:rPr>
              <a:t>HİZMETLERİ</a:t>
            </a:r>
            <a:endParaRPr lang="tr-TR" dirty="0">
              <a:latin typeface="Times New Roman" pitchFamily="18" charset="0"/>
              <a:cs typeface="Times New Roman" pitchFamily="18" charset="0"/>
            </a:endParaRPr>
          </a:p>
          <a:p>
            <a:pPr algn="just" eaLnBrk="0" fontAlgn="base" hangingPunct="0">
              <a:lnSpc>
                <a:spcPct val="200000"/>
              </a:lnSpc>
              <a:spcBef>
                <a:spcPct val="0"/>
              </a:spcBef>
              <a:spcAft>
                <a:spcPct val="0"/>
              </a:spcAft>
              <a:buFontTx/>
              <a:buChar char="•"/>
              <a:tabLst>
                <a:tab pos="228600" algn="l"/>
              </a:tabLst>
            </a:pPr>
            <a:r>
              <a:rPr lang="tr-TR" sz="1400" dirty="0">
                <a:latin typeface="Times New Roman" pitchFamily="18" charset="0"/>
                <a:cs typeface="Times New Roman" pitchFamily="18" charset="0"/>
              </a:rPr>
              <a:t>Öğretim Üyelerimize ait otopark Hastanemiz bahçesinde olup, otoparkımızda kumandalı bariyer sistemi mevcuttur.. </a:t>
            </a:r>
          </a:p>
          <a:p>
            <a:pPr algn="just" eaLnBrk="0" fontAlgn="base" hangingPunct="0">
              <a:lnSpc>
                <a:spcPct val="200000"/>
              </a:lnSpc>
              <a:spcBef>
                <a:spcPct val="0"/>
              </a:spcBef>
              <a:spcAft>
                <a:spcPct val="0"/>
              </a:spcAft>
              <a:buFontTx/>
              <a:buChar char="•"/>
              <a:tabLst>
                <a:tab pos="228600" algn="l"/>
              </a:tabLst>
            </a:pPr>
            <a:r>
              <a:rPr lang="tr-TR" sz="1400" dirty="0">
                <a:latin typeface="Times New Roman" pitchFamily="18" charset="0"/>
                <a:cs typeface="Times New Roman" pitchFamily="18" charset="0"/>
              </a:rPr>
              <a:t>Hastanemiz Onkoloji Merkezi karşısında bulunan otoparkta, personel otoparkı (2 </a:t>
            </a:r>
            <a:r>
              <a:rPr lang="tr-TR" sz="1400" dirty="0" err="1">
                <a:latin typeface="Times New Roman" pitchFamily="18" charset="0"/>
                <a:cs typeface="Times New Roman" pitchFamily="18" charset="0"/>
              </a:rPr>
              <a:t>no’lu</a:t>
            </a:r>
            <a:r>
              <a:rPr lang="tr-TR" sz="1400" dirty="0">
                <a:latin typeface="Times New Roman" pitchFamily="18" charset="0"/>
                <a:cs typeface="Times New Roman" pitchFamily="18" charset="0"/>
              </a:rPr>
              <a:t> otopark) olarak kullanılmaktadır.</a:t>
            </a:r>
          </a:p>
          <a:p>
            <a:pPr algn="just" eaLnBrk="0" fontAlgn="base" hangingPunct="0">
              <a:lnSpc>
                <a:spcPct val="200000"/>
              </a:lnSpc>
              <a:spcBef>
                <a:spcPct val="0"/>
              </a:spcBef>
              <a:spcAft>
                <a:spcPct val="0"/>
              </a:spcAft>
              <a:buFontTx/>
              <a:buChar char="•"/>
              <a:tabLst>
                <a:tab pos="228600" algn="l"/>
              </a:tabLst>
            </a:pPr>
            <a:r>
              <a:rPr lang="tr-TR" sz="1400" dirty="0" smtClean="0">
                <a:latin typeface="Times New Roman" pitchFamily="18" charset="0"/>
                <a:cs typeface="Times New Roman" pitchFamily="18" charset="0"/>
              </a:rPr>
              <a:t>Engelli personel ve hasta, </a:t>
            </a:r>
            <a:r>
              <a:rPr lang="tr-TR" sz="1400" dirty="0">
                <a:latin typeface="Times New Roman" pitchFamily="18" charset="0"/>
                <a:cs typeface="Times New Roman" pitchFamily="18" charset="0"/>
              </a:rPr>
              <a:t>misafir ve resmi araçlar için ise; Başhekimlik girişinde bir otopark bulunmaktadır.</a:t>
            </a:r>
          </a:p>
          <a:p>
            <a:pPr algn="just" eaLnBrk="0" fontAlgn="base" hangingPunct="0">
              <a:lnSpc>
                <a:spcPct val="200000"/>
              </a:lnSpc>
              <a:spcBef>
                <a:spcPct val="0"/>
              </a:spcBef>
              <a:spcAft>
                <a:spcPct val="0"/>
              </a:spcAft>
              <a:buFontTx/>
              <a:buChar char="•"/>
              <a:tabLst>
                <a:tab pos="228600" algn="l"/>
              </a:tabLst>
            </a:pPr>
            <a:r>
              <a:rPr lang="tr-TR" sz="1400" dirty="0">
                <a:latin typeface="Times New Roman" pitchFamily="18" charset="0"/>
                <a:cs typeface="Times New Roman" pitchFamily="18" charset="0"/>
              </a:rPr>
              <a:t>Üniversite mensuplarının araçlarını tanımlamak için; personellerimizin Rektörlük Güvenlik Amirliğinden alınacak taşıt pullarını, aracın ön camına yapıştırmaları gerekmektedir. </a:t>
            </a:r>
          </a:p>
          <a:p>
            <a:pPr algn="just" eaLnBrk="0" fontAlgn="base" hangingPunct="0">
              <a:lnSpc>
                <a:spcPct val="200000"/>
              </a:lnSpc>
              <a:spcBef>
                <a:spcPct val="0"/>
              </a:spcBef>
              <a:spcAft>
                <a:spcPct val="0"/>
              </a:spcAft>
              <a:buFontTx/>
              <a:buChar char="•"/>
              <a:tabLst>
                <a:tab pos="228600" algn="l"/>
              </a:tabLst>
            </a:pPr>
            <a:r>
              <a:rPr lang="tr-TR" sz="1400" dirty="0">
                <a:latin typeface="Times New Roman" pitchFamily="18" charset="0"/>
                <a:cs typeface="Times New Roman" pitchFamily="18" charset="0"/>
              </a:rPr>
              <a:t>Hastanemizde havayoluyla nakilleri yapılacak hastalar içinde helikopter pisti bulunmaktadır. </a:t>
            </a:r>
          </a:p>
        </p:txBody>
      </p:sp>
      <p:pic>
        <p:nvPicPr>
          <p:cNvPr id="3" name="Resim 2"/>
          <p:cNvPicPr/>
          <p:nvPr/>
        </p:nvPicPr>
        <p:blipFill rotWithShape="1">
          <a:blip r:embed="rId2"/>
          <a:srcRect l="14810" t="27857" r="50360" b="17394"/>
          <a:stretch/>
        </p:blipFill>
        <p:spPr bwMode="auto">
          <a:xfrm>
            <a:off x="404664" y="234909"/>
            <a:ext cx="1099773" cy="1030315"/>
          </a:xfrm>
          <a:prstGeom prst="rect">
            <a:avLst/>
          </a:prstGeom>
          <a:ln>
            <a:noFill/>
          </a:ln>
          <a:extLst>
            <a:ext uri="{53640926-AAD7-44D8-BBD7-CCE9431645EC}">
              <a14:shadowObscured xmlns:a14="http://schemas.microsoft.com/office/drawing/2010/main"/>
            </a:ext>
          </a:extLst>
        </p:spPr>
      </p:pic>
      <p:pic>
        <p:nvPicPr>
          <p:cNvPr id="4" name="Resim 3"/>
          <p:cNvPicPr/>
          <p:nvPr/>
        </p:nvPicPr>
        <p:blipFill rotWithShape="1">
          <a:blip r:embed="rId3"/>
          <a:srcRect l="14960" t="27847" r="49938" b="18426"/>
          <a:stretch/>
        </p:blipFill>
        <p:spPr bwMode="auto">
          <a:xfrm>
            <a:off x="5345832" y="140381"/>
            <a:ext cx="1224136" cy="1124843"/>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260648" y="1856656"/>
            <a:ext cx="6381328" cy="50285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49263" algn="ctr" fontAlgn="base">
              <a:lnSpc>
                <a:spcPct val="150000"/>
              </a:lnSpc>
              <a:spcBef>
                <a:spcPct val="0"/>
              </a:spcBef>
              <a:spcAft>
                <a:spcPct val="0"/>
              </a:spcAft>
            </a:pPr>
            <a:r>
              <a:rPr lang="tr-TR" b="1" dirty="0" smtClean="0">
                <a:solidFill>
                  <a:srgbClr val="FF0000"/>
                </a:solidFill>
                <a:latin typeface="Times New Roman" pitchFamily="18" charset="0"/>
                <a:ea typeface="Times New Roman" pitchFamily="18" charset="0"/>
                <a:cs typeface="Times New Roman" pitchFamily="18" charset="0"/>
              </a:rPr>
              <a:t>HASTANEMİZE </a:t>
            </a:r>
            <a:r>
              <a:rPr lang="tr-TR" b="1" dirty="0">
                <a:solidFill>
                  <a:srgbClr val="FF0000"/>
                </a:solidFill>
                <a:latin typeface="Times New Roman" pitchFamily="18" charset="0"/>
                <a:ea typeface="Times New Roman" pitchFamily="18" charset="0"/>
                <a:cs typeface="Times New Roman" pitchFamily="18" charset="0"/>
              </a:rPr>
              <a:t>ULAŞIM</a:t>
            </a:r>
            <a:endParaRPr lang="tr-TR" dirty="0">
              <a:latin typeface="Times New Roman" pitchFamily="18" charset="0"/>
              <a:ea typeface="Times New Roman" pitchFamily="18" charset="0"/>
              <a:cs typeface="Times New Roman" pitchFamily="18" charset="0"/>
            </a:endParaRPr>
          </a:p>
          <a:p>
            <a:pPr indent="449263" algn="just" eaLnBrk="0" fontAlgn="base" hangingPunct="0">
              <a:lnSpc>
                <a:spcPct val="150000"/>
              </a:lnSpc>
              <a:spcBef>
                <a:spcPct val="0"/>
              </a:spcBef>
              <a:spcAft>
                <a:spcPct val="0"/>
              </a:spcAft>
            </a:pPr>
            <a:r>
              <a:rPr lang="tr-TR" dirty="0">
                <a:latin typeface="Times New Roman" pitchFamily="18" charset="0"/>
                <a:ea typeface="Times New Roman" pitchFamily="18" charset="0"/>
                <a:cs typeface="Times New Roman" pitchFamily="18" charset="0"/>
              </a:rPr>
              <a:t>Hastanemiz şehir merkezine yaklaşık 5 kilometre mesafede bulunmaktadır. Şehir merkezindeki </a:t>
            </a:r>
            <a:r>
              <a:rPr lang="tr-TR" dirty="0" smtClean="0">
                <a:latin typeface="Times New Roman" pitchFamily="18" charset="0"/>
                <a:ea typeface="Times New Roman" pitchFamily="18" charset="0"/>
                <a:cs typeface="Times New Roman" pitchFamily="18" charset="0"/>
              </a:rPr>
              <a:t>tüm noktalardaki otobüs duraklarından hastanemize </a:t>
            </a:r>
            <a:r>
              <a:rPr lang="tr-TR" dirty="0">
                <a:latin typeface="Times New Roman" pitchFamily="18" charset="0"/>
                <a:ea typeface="Times New Roman" pitchFamily="18" charset="0"/>
                <a:cs typeface="Times New Roman" pitchFamily="18" charset="0"/>
              </a:rPr>
              <a:t>rahatlıkla ulaşılabilmektedir. Toplu taşımanın yanı sıra, özel araçlar ile gelen hastalarımız için de yeterli park alanımız bulunmaktadır.</a:t>
            </a:r>
          </a:p>
          <a:p>
            <a:pPr indent="449263" algn="just" eaLnBrk="0" fontAlgn="base" hangingPunct="0">
              <a:lnSpc>
                <a:spcPct val="150000"/>
              </a:lnSpc>
              <a:spcBef>
                <a:spcPct val="0"/>
              </a:spcBef>
              <a:spcAft>
                <a:spcPct val="0"/>
              </a:spcAft>
            </a:pPr>
            <a:endParaRPr lang="tr-TR" dirty="0">
              <a:latin typeface="Times New Roman" pitchFamily="18" charset="0"/>
              <a:ea typeface="Times New Roman" pitchFamily="18" charset="0"/>
              <a:cs typeface="Times New Roman" pitchFamily="18" charset="0"/>
            </a:endParaRPr>
          </a:p>
          <a:p>
            <a:pPr indent="449263" algn="ctr" eaLnBrk="0" fontAlgn="base" hangingPunct="0">
              <a:lnSpc>
                <a:spcPct val="150000"/>
              </a:lnSpc>
              <a:spcBef>
                <a:spcPct val="0"/>
              </a:spcBef>
              <a:spcAft>
                <a:spcPct val="0"/>
              </a:spcAft>
            </a:pPr>
            <a:r>
              <a:rPr lang="tr-TR" dirty="0">
                <a:solidFill>
                  <a:srgbClr val="FF0000"/>
                </a:solidFill>
                <a:latin typeface="Times New Roman" pitchFamily="18" charset="0"/>
                <a:ea typeface="Times New Roman" pitchFamily="18" charset="0"/>
                <a:cs typeface="Times New Roman" pitchFamily="18" charset="0"/>
              </a:rPr>
              <a:t> </a:t>
            </a:r>
            <a:r>
              <a:rPr lang="tr-TR" b="1" dirty="0">
                <a:solidFill>
                  <a:srgbClr val="FF0000"/>
                </a:solidFill>
                <a:latin typeface="Times New Roman" pitchFamily="18" charset="0"/>
                <a:ea typeface="Times New Roman" pitchFamily="18" charset="0"/>
                <a:cs typeface="Times New Roman" pitchFamily="18" charset="0"/>
              </a:rPr>
              <a:t>ŞEHİR MERKEZİNDEN ULAŞIM </a:t>
            </a:r>
            <a:endParaRPr lang="tr-TR" dirty="0">
              <a:latin typeface="Times New Roman" pitchFamily="18" charset="0"/>
              <a:ea typeface="Times New Roman" pitchFamily="18" charset="0"/>
              <a:cs typeface="Times New Roman" pitchFamily="18" charset="0"/>
            </a:endParaRPr>
          </a:p>
          <a:p>
            <a:pPr indent="449263" algn="just" eaLnBrk="0" fontAlgn="base" hangingPunct="0">
              <a:lnSpc>
                <a:spcPct val="150000"/>
              </a:lnSpc>
              <a:spcBef>
                <a:spcPct val="0"/>
              </a:spcBef>
              <a:spcAft>
                <a:spcPct val="0"/>
              </a:spcAft>
            </a:pPr>
            <a:r>
              <a:rPr lang="tr-TR" dirty="0">
                <a:latin typeface="Times New Roman" pitchFamily="18" charset="0"/>
                <a:ea typeface="Times New Roman" pitchFamily="18" charset="0"/>
                <a:cs typeface="Times New Roman" pitchFamily="18" charset="0"/>
              </a:rPr>
              <a:t>Hastanemizde 16-24 nöbetinden çıkan veya 24-08 nöbetine gelen personelimiz için servis imkânı sağlanmaktadır. Gündüz mesaisindeki personellerimiz için ise Şehirden-Üniversiteye, Üniversiteden-</a:t>
            </a:r>
            <a:r>
              <a:rPr lang="tr-TR" dirty="0" err="1">
                <a:latin typeface="Times New Roman" pitchFamily="18" charset="0"/>
                <a:ea typeface="Times New Roman" pitchFamily="18" charset="0"/>
                <a:cs typeface="Times New Roman" pitchFamily="18" charset="0"/>
              </a:rPr>
              <a:t>Şehire</a:t>
            </a:r>
            <a:r>
              <a:rPr lang="tr-TR" dirty="0">
                <a:latin typeface="Times New Roman" pitchFamily="18" charset="0"/>
                <a:ea typeface="Times New Roman" pitchFamily="18" charset="0"/>
                <a:cs typeface="Times New Roman" pitchFamily="18" charset="0"/>
              </a:rPr>
              <a:t> servis yapan araçlarımız bulunmaktadır.</a:t>
            </a:r>
            <a:endParaRPr lang="tr-TR" dirty="0">
              <a:latin typeface="Times New Roman" pitchFamily="18" charset="0"/>
              <a:cs typeface="Times New Roman" pitchFamily="18" charset="0"/>
            </a:endParaRPr>
          </a:p>
        </p:txBody>
      </p:sp>
      <p:pic>
        <p:nvPicPr>
          <p:cNvPr id="3" name="Resim 2"/>
          <p:cNvPicPr/>
          <p:nvPr/>
        </p:nvPicPr>
        <p:blipFill rotWithShape="1">
          <a:blip r:embed="rId2"/>
          <a:srcRect l="14810" t="27857" r="50360" b="17394"/>
          <a:stretch/>
        </p:blipFill>
        <p:spPr bwMode="auto">
          <a:xfrm>
            <a:off x="292862" y="323273"/>
            <a:ext cx="1099773" cy="1030315"/>
          </a:xfrm>
          <a:prstGeom prst="rect">
            <a:avLst/>
          </a:prstGeom>
          <a:ln>
            <a:noFill/>
          </a:ln>
          <a:extLst>
            <a:ext uri="{53640926-AAD7-44D8-BBD7-CCE9431645EC}">
              <a14:shadowObscured xmlns:a14="http://schemas.microsoft.com/office/drawing/2010/main"/>
            </a:ext>
          </a:extLst>
        </p:spPr>
      </p:pic>
      <p:pic>
        <p:nvPicPr>
          <p:cNvPr id="4" name="Resim 3"/>
          <p:cNvPicPr/>
          <p:nvPr/>
        </p:nvPicPr>
        <p:blipFill rotWithShape="1">
          <a:blip r:embed="rId3"/>
          <a:srcRect l="14960" t="27847" r="49938" b="18426"/>
          <a:stretch/>
        </p:blipFill>
        <p:spPr bwMode="auto">
          <a:xfrm>
            <a:off x="5157192" y="276008"/>
            <a:ext cx="1224136" cy="1124843"/>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404664" y="897177"/>
            <a:ext cx="6192688" cy="694036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endParaRPr lang="tr-TR" sz="1100" b="1" dirty="0">
              <a:solidFill>
                <a:srgbClr val="FF0000"/>
              </a:solidFill>
              <a:latin typeface="Times New Roman" pitchFamily="18" charset="0"/>
              <a:ea typeface="Times New Roman" pitchFamily="18" charset="0"/>
              <a:cs typeface="Times New Roman" pitchFamily="18" charset="0"/>
            </a:endParaRPr>
          </a:p>
          <a:p>
            <a:pPr fontAlgn="base">
              <a:spcBef>
                <a:spcPct val="0"/>
              </a:spcBef>
              <a:spcAft>
                <a:spcPct val="0"/>
              </a:spcAft>
            </a:pPr>
            <a:endParaRPr lang="tr-TR" sz="1100" b="1" dirty="0" smtClean="0">
              <a:solidFill>
                <a:srgbClr val="FF0000"/>
              </a:solidFill>
              <a:latin typeface="Times New Roman" pitchFamily="18" charset="0"/>
              <a:ea typeface="Times New Roman" pitchFamily="18" charset="0"/>
              <a:cs typeface="Times New Roman" pitchFamily="18" charset="0"/>
            </a:endParaRPr>
          </a:p>
          <a:p>
            <a:pPr fontAlgn="base">
              <a:lnSpc>
                <a:spcPct val="150000"/>
              </a:lnSpc>
              <a:spcBef>
                <a:spcPct val="0"/>
              </a:spcBef>
              <a:spcAft>
                <a:spcPct val="0"/>
              </a:spcAft>
            </a:pPr>
            <a:r>
              <a:rPr lang="tr-TR" sz="1400" b="1" dirty="0" smtClean="0">
                <a:solidFill>
                  <a:srgbClr val="FF0000"/>
                </a:solidFill>
                <a:latin typeface="Times New Roman" pitchFamily="18" charset="0"/>
                <a:ea typeface="Times New Roman" pitchFamily="18" charset="0"/>
                <a:cs typeface="Times New Roman" pitchFamily="18" charset="0"/>
              </a:rPr>
              <a:t>                                      HASTANEDE </a:t>
            </a:r>
            <a:r>
              <a:rPr lang="tr-TR" sz="1400" b="1" dirty="0">
                <a:solidFill>
                  <a:srgbClr val="FF0000"/>
                </a:solidFill>
                <a:latin typeface="Times New Roman" pitchFamily="18" charset="0"/>
                <a:ea typeface="Times New Roman" pitchFamily="18" charset="0"/>
                <a:cs typeface="Times New Roman" pitchFamily="18" charset="0"/>
              </a:rPr>
              <a:t>TÜTÜN KONTROLÜ </a:t>
            </a:r>
          </a:p>
          <a:p>
            <a:pPr fontAlgn="base">
              <a:lnSpc>
                <a:spcPct val="150000"/>
              </a:lnSpc>
              <a:spcBef>
                <a:spcPct val="0"/>
              </a:spcBef>
              <a:spcAft>
                <a:spcPct val="0"/>
              </a:spcAft>
            </a:pPr>
            <a:endParaRPr lang="tr-TR" sz="1400" b="1" dirty="0">
              <a:solidFill>
                <a:srgbClr val="FF0000"/>
              </a:solidFill>
              <a:latin typeface="Times New Roman" pitchFamily="18" charset="0"/>
              <a:cs typeface="Times New Roman" pitchFamily="18" charset="0"/>
            </a:endParaRPr>
          </a:p>
          <a:p>
            <a:pPr fontAlgn="base">
              <a:lnSpc>
                <a:spcPct val="150000"/>
              </a:lnSpc>
              <a:spcBef>
                <a:spcPct val="0"/>
              </a:spcBef>
              <a:spcAft>
                <a:spcPct val="0"/>
              </a:spcAft>
            </a:pPr>
            <a:endParaRPr lang="tr-TR" sz="800" dirty="0">
              <a:latin typeface="Times New Roman" pitchFamily="18" charset="0"/>
              <a:cs typeface="Times New Roman" pitchFamily="18" charset="0"/>
            </a:endParaRPr>
          </a:p>
          <a:p>
            <a:pPr algn="just" eaLnBrk="0" fontAlgn="base" hangingPunct="0">
              <a:lnSpc>
                <a:spcPct val="150000"/>
              </a:lnSpc>
              <a:spcBef>
                <a:spcPct val="0"/>
              </a:spcBef>
              <a:spcAft>
                <a:spcPct val="0"/>
              </a:spcAft>
            </a:pPr>
            <a:r>
              <a:rPr lang="tr-TR" dirty="0">
                <a:latin typeface="Times New Roman" pitchFamily="18" charset="0"/>
                <a:ea typeface="Times New Roman" pitchFamily="18" charset="0"/>
                <a:cs typeface="Times New Roman" pitchFamily="18" charset="0"/>
              </a:rPr>
              <a:t>4207 Sayılı Tütün Ürünlerinin Önlenmesi ve Kontrolü Hakkındaki Kanun gereği Tıp Fakültemiz ve Hastanemizde kapalı alanlarda sigara içimi yasaktır. Bu kanunun Tıp Fakültemizde ve Hastanemizde tam olarak uygulanması, Tıp Fakültemizin ve Hastanemizin stratejik amaçları arasındadır. </a:t>
            </a:r>
            <a:r>
              <a:rPr lang="tr-TR" dirty="0" smtClean="0">
                <a:latin typeface="Times New Roman" pitchFamily="18" charset="0"/>
                <a:ea typeface="Times New Roman" pitchFamily="18" charset="0"/>
                <a:cs typeface="Times New Roman" pitchFamily="18" charset="0"/>
              </a:rPr>
              <a:t>“Sivas C</a:t>
            </a:r>
            <a:r>
              <a:rPr lang="tr-TR" dirty="0">
                <a:latin typeface="Times New Roman" pitchFamily="18" charset="0"/>
                <a:ea typeface="Times New Roman" pitchFamily="18" charset="0"/>
                <a:cs typeface="Times New Roman" pitchFamily="18" charset="0"/>
              </a:rPr>
              <a:t>. Ü. Tıp Fakültesi </a:t>
            </a:r>
            <a:r>
              <a:rPr lang="tr-TR" dirty="0" smtClean="0">
                <a:latin typeface="Times New Roman" pitchFamily="18" charset="0"/>
                <a:ea typeface="Times New Roman" pitchFamily="18" charset="0"/>
                <a:cs typeface="Times New Roman" pitchFamily="18" charset="0"/>
              </a:rPr>
              <a:t>Araştırma </a:t>
            </a:r>
            <a:r>
              <a:rPr lang="tr-TR" dirty="0">
                <a:latin typeface="Times New Roman" pitchFamily="18" charset="0"/>
                <a:ea typeface="Times New Roman" pitchFamily="18" charset="0"/>
                <a:cs typeface="Times New Roman" pitchFamily="18" charset="0"/>
              </a:rPr>
              <a:t>ve Uygulama Hastanesi Tütün Kontrol Komitesi” bu amaçla ve bir yönergeyle kurulmuş olup, etkin bir şekilde çalışmaktadır. </a:t>
            </a:r>
            <a:r>
              <a:rPr lang="tr-TR" b="1" dirty="0">
                <a:latin typeface="Times New Roman" pitchFamily="18" charset="0"/>
                <a:ea typeface="Times New Roman" pitchFamily="18" charset="0"/>
                <a:cs typeface="Times New Roman" pitchFamily="18" charset="0"/>
              </a:rPr>
              <a:t>Kapalı alanlarda sigara içimi gözlendiğinde veya bildirildiğinde, içen kişilere uyarı yapılmasızın idari para cezası verilmektedir.</a:t>
            </a:r>
            <a:r>
              <a:rPr lang="tr-TR" dirty="0">
                <a:latin typeface="Times New Roman" pitchFamily="18" charset="0"/>
                <a:ea typeface="Times New Roman" pitchFamily="18" charset="0"/>
                <a:cs typeface="Times New Roman" pitchFamily="18" charset="0"/>
              </a:rPr>
              <a:t> Kurumumuzda sigaranın bırakılması teşvik edilmektedir. Hastanemiz Aile Hekimliği Polikliniğinin bir birimi olan “Sigara Bağımlılığı Tedavi Birimi” bırakmak isteyenlere destek sağlamaktadır.</a:t>
            </a:r>
            <a:endParaRPr lang="tr-TR" dirty="0">
              <a:latin typeface="Times New Roman" pitchFamily="18" charset="0"/>
              <a:cs typeface="Times New Roman" pitchFamily="18" charset="0"/>
            </a:endParaRPr>
          </a:p>
          <a:p>
            <a:pPr eaLnBrk="0" fontAlgn="base" hangingPunct="0">
              <a:spcBef>
                <a:spcPct val="0"/>
              </a:spcBef>
              <a:spcAft>
                <a:spcPct val="0"/>
              </a:spcAft>
            </a:pPr>
            <a:endParaRPr lang="tr-TR" dirty="0">
              <a:latin typeface="Times New Roman" pitchFamily="18" charset="0"/>
              <a:cs typeface="Times New Roman" pitchFamily="18" charset="0"/>
            </a:endParaRPr>
          </a:p>
        </p:txBody>
      </p:sp>
      <p:pic>
        <p:nvPicPr>
          <p:cNvPr id="3" name="Resim 2"/>
          <p:cNvPicPr/>
          <p:nvPr/>
        </p:nvPicPr>
        <p:blipFill rotWithShape="1">
          <a:blip r:embed="rId2"/>
          <a:srcRect l="14810" t="27857" r="50360" b="17394"/>
          <a:stretch/>
        </p:blipFill>
        <p:spPr bwMode="auto">
          <a:xfrm>
            <a:off x="692696" y="370538"/>
            <a:ext cx="1099773" cy="1030315"/>
          </a:xfrm>
          <a:prstGeom prst="rect">
            <a:avLst/>
          </a:prstGeom>
          <a:ln>
            <a:noFill/>
          </a:ln>
          <a:extLst>
            <a:ext uri="{53640926-AAD7-44D8-BBD7-CCE9431645EC}">
              <a14:shadowObscured xmlns:a14="http://schemas.microsoft.com/office/drawing/2010/main"/>
            </a:ext>
          </a:extLst>
        </p:spPr>
      </p:pic>
      <p:pic>
        <p:nvPicPr>
          <p:cNvPr id="4" name="Resim 3"/>
          <p:cNvPicPr/>
          <p:nvPr/>
        </p:nvPicPr>
        <p:blipFill rotWithShape="1">
          <a:blip r:embed="rId3"/>
          <a:srcRect l="14960" t="27847" r="49938" b="18426"/>
          <a:stretch/>
        </p:blipFill>
        <p:spPr bwMode="auto">
          <a:xfrm>
            <a:off x="5085184" y="323273"/>
            <a:ext cx="1224136" cy="1124843"/>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idx="4294967295"/>
          </p:nvPr>
        </p:nvSpPr>
        <p:spPr>
          <a:xfrm>
            <a:off x="332656" y="1136576"/>
            <a:ext cx="6172200" cy="884238"/>
          </a:xfrm>
        </p:spPr>
        <p:txBody>
          <a:bodyPr>
            <a:normAutofit fontScale="90000"/>
          </a:bodyPr>
          <a:lstStyle/>
          <a:p>
            <a:pPr algn="ctr"/>
            <a:r>
              <a:rPr lang="tr-TR" sz="1800" dirty="0" smtClean="0">
                <a:solidFill>
                  <a:schemeClr val="accent2"/>
                </a:solidFill>
                <a:effectLst/>
                <a:latin typeface="Times New Roman" panose="02020603050405020304" pitchFamily="18" charset="0"/>
                <a:cs typeface="Times New Roman" panose="02020603050405020304" pitchFamily="18" charset="0"/>
              </a:rPr>
              <a:t/>
            </a:r>
            <a:br>
              <a:rPr lang="tr-TR" sz="1800" dirty="0" smtClean="0">
                <a:solidFill>
                  <a:schemeClr val="accent2"/>
                </a:solidFill>
                <a:effectLst/>
                <a:latin typeface="Times New Roman" panose="02020603050405020304" pitchFamily="18" charset="0"/>
                <a:cs typeface="Times New Roman" panose="02020603050405020304" pitchFamily="18" charset="0"/>
              </a:rPr>
            </a:br>
            <a:r>
              <a:rPr lang="tr-TR" sz="1800" dirty="0">
                <a:solidFill>
                  <a:schemeClr val="accent2"/>
                </a:solidFill>
                <a:effectLst/>
                <a:latin typeface="Times New Roman" panose="02020603050405020304" pitchFamily="18" charset="0"/>
                <a:cs typeface="Times New Roman" panose="02020603050405020304" pitchFamily="18" charset="0"/>
              </a:rPr>
              <a:t/>
            </a:r>
            <a:br>
              <a:rPr lang="tr-TR" sz="1800" dirty="0">
                <a:solidFill>
                  <a:schemeClr val="accent2"/>
                </a:solidFill>
                <a:effectLst/>
                <a:latin typeface="Times New Roman" panose="02020603050405020304" pitchFamily="18" charset="0"/>
                <a:cs typeface="Times New Roman" panose="02020603050405020304" pitchFamily="18" charset="0"/>
              </a:rPr>
            </a:br>
            <a:r>
              <a:rPr lang="tr-TR" sz="1800" dirty="0" smtClean="0">
                <a:solidFill>
                  <a:schemeClr val="accent2"/>
                </a:solidFill>
                <a:effectLst/>
                <a:latin typeface="Times New Roman" panose="02020603050405020304" pitchFamily="18" charset="0"/>
                <a:cs typeface="Times New Roman" panose="02020603050405020304" pitchFamily="18" charset="0"/>
              </a:rPr>
              <a:t/>
            </a:r>
            <a:br>
              <a:rPr lang="tr-TR" sz="1800" dirty="0" smtClean="0">
                <a:solidFill>
                  <a:schemeClr val="accent2"/>
                </a:solidFill>
                <a:effectLst/>
                <a:latin typeface="Times New Roman" panose="02020603050405020304" pitchFamily="18" charset="0"/>
                <a:cs typeface="Times New Roman" panose="02020603050405020304" pitchFamily="18" charset="0"/>
              </a:rPr>
            </a:br>
            <a:r>
              <a:rPr lang="tr-TR" sz="1800" dirty="0" smtClean="0">
                <a:solidFill>
                  <a:schemeClr val="accent2"/>
                </a:solidFill>
                <a:effectLst/>
                <a:latin typeface="Times New Roman" panose="02020603050405020304" pitchFamily="18" charset="0"/>
                <a:cs typeface="Times New Roman" panose="02020603050405020304" pitchFamily="18" charset="0"/>
              </a:rPr>
              <a:t/>
            </a:r>
            <a:br>
              <a:rPr lang="tr-TR" sz="1800" dirty="0" smtClean="0">
                <a:solidFill>
                  <a:schemeClr val="accent2"/>
                </a:solidFill>
                <a:effectLst/>
                <a:latin typeface="Times New Roman" panose="02020603050405020304" pitchFamily="18" charset="0"/>
                <a:cs typeface="Times New Roman" panose="02020603050405020304" pitchFamily="18" charset="0"/>
              </a:rPr>
            </a:br>
            <a:r>
              <a:rPr lang="tr-TR" sz="1800" b="1" dirty="0">
                <a:solidFill>
                  <a:srgbClr val="FF0000"/>
                </a:solidFill>
                <a:effectLst/>
                <a:latin typeface="Times New Roman" panose="02020603050405020304" pitchFamily="18" charset="0"/>
                <a:cs typeface="Times New Roman" panose="02020603050405020304" pitchFamily="18" charset="0"/>
              </a:rPr>
              <a:t/>
            </a:r>
            <a:br>
              <a:rPr lang="tr-TR" sz="1800" b="1" dirty="0">
                <a:solidFill>
                  <a:srgbClr val="FF0000"/>
                </a:solidFill>
                <a:effectLst/>
                <a:latin typeface="Times New Roman" panose="02020603050405020304" pitchFamily="18" charset="0"/>
                <a:cs typeface="Times New Roman" panose="02020603050405020304" pitchFamily="18" charset="0"/>
              </a:rPr>
            </a:br>
            <a:r>
              <a:rPr lang="tr-TR" sz="1800" b="1" dirty="0" smtClean="0">
                <a:solidFill>
                  <a:srgbClr val="FF0000"/>
                </a:solidFill>
                <a:effectLst/>
                <a:latin typeface="Times New Roman" panose="02020603050405020304" pitchFamily="18" charset="0"/>
                <a:cs typeface="Times New Roman" panose="02020603050405020304" pitchFamily="18" charset="0"/>
              </a:rPr>
              <a:t>HASTANE </a:t>
            </a:r>
            <a:r>
              <a:rPr lang="tr-TR" sz="1800" b="1" dirty="0">
                <a:solidFill>
                  <a:srgbClr val="FF0000"/>
                </a:solidFill>
                <a:effectLst/>
                <a:latin typeface="Times New Roman" panose="02020603050405020304" pitchFamily="18" charset="0"/>
                <a:cs typeface="Times New Roman" panose="02020603050405020304" pitchFamily="18" charset="0"/>
              </a:rPr>
              <a:t>ORYANTASYON REHBERİ AMAÇ ve KAPSAM</a:t>
            </a:r>
          </a:p>
        </p:txBody>
      </p:sp>
      <p:sp>
        <p:nvSpPr>
          <p:cNvPr id="2" name="İçerik Yer Tutucusu 1"/>
          <p:cNvSpPr>
            <a:spLocks noGrp="1"/>
          </p:cNvSpPr>
          <p:nvPr>
            <p:ph idx="4294967295"/>
          </p:nvPr>
        </p:nvSpPr>
        <p:spPr>
          <a:xfrm>
            <a:off x="332656" y="2144688"/>
            <a:ext cx="6172200" cy="6537325"/>
          </a:xfrm>
        </p:spPr>
        <p:txBody>
          <a:bodyPr>
            <a:normAutofit/>
          </a:bodyPr>
          <a:lstStyle/>
          <a:p>
            <a:pPr marL="109728" indent="0">
              <a:lnSpc>
                <a:spcPct val="150000"/>
              </a:lnSpc>
              <a:buNone/>
            </a:pPr>
            <a:r>
              <a:rPr lang="tr-TR" sz="1400" b="1" dirty="0">
                <a:solidFill>
                  <a:schemeClr val="tx1"/>
                </a:solidFill>
                <a:latin typeface="Times New Roman" panose="02020603050405020304" pitchFamily="18" charset="0"/>
                <a:cs typeface="Times New Roman" panose="02020603050405020304" pitchFamily="18" charset="0"/>
              </a:rPr>
              <a:t>AMAÇ: </a:t>
            </a:r>
            <a:endParaRPr lang="tr-TR" sz="1400" dirty="0">
              <a:solidFill>
                <a:schemeClr val="tx1"/>
              </a:solidFill>
              <a:latin typeface="Times New Roman" panose="02020603050405020304" pitchFamily="18" charset="0"/>
              <a:cs typeface="Times New Roman" panose="02020603050405020304" pitchFamily="18" charset="0"/>
            </a:endParaRPr>
          </a:p>
          <a:p>
            <a:pPr algn="just">
              <a:lnSpc>
                <a:spcPct val="150000"/>
              </a:lnSpc>
            </a:pPr>
            <a:r>
              <a:rPr lang="tr-TR" sz="1400" dirty="0">
                <a:latin typeface="Times New Roman" panose="02020603050405020304" pitchFamily="18" charset="0"/>
                <a:cs typeface="Times New Roman" panose="02020603050405020304" pitchFamily="18" charset="0"/>
              </a:rPr>
              <a:t>Kuruma yeni </a:t>
            </a:r>
            <a:r>
              <a:rPr lang="tr-TR" sz="1400" dirty="0" smtClean="0">
                <a:latin typeface="Times New Roman" panose="02020603050405020304" pitchFamily="18" charset="0"/>
                <a:cs typeface="Times New Roman" panose="02020603050405020304" pitchFamily="18" charset="0"/>
              </a:rPr>
              <a:t>başlayan tüm çalışanların, </a:t>
            </a:r>
            <a:r>
              <a:rPr lang="tr-TR" sz="1400" dirty="0">
                <a:latin typeface="Times New Roman" panose="02020603050405020304" pitchFamily="18" charset="0"/>
                <a:cs typeface="Times New Roman" panose="02020603050405020304" pitchFamily="18" charset="0"/>
              </a:rPr>
              <a:t>kurum hizmet ve süreçlerini tanımasını sağlayıp, yapacağı iş ile ilgili bilgilerin ana hatları ile öğretilerek, adaptasyon sürecinin hızlandırılması,</a:t>
            </a:r>
            <a:r>
              <a:rPr lang="tr-TR" sz="1400" dirty="0">
                <a:latin typeface="Times New Roman" pitchFamily="18" charset="0"/>
                <a:ea typeface="Calibri" pitchFamily="34" charset="0"/>
                <a:cs typeface="Times New Roman" pitchFamily="18" charset="0"/>
              </a:rPr>
              <a:t> kurum içinde yer değişikliği meydana gelen sağlık personelinin yeni görevine en kısa sürede uyum sağlaması amacı ile yapılır</a:t>
            </a:r>
            <a:endParaRPr lang="tr-TR" sz="1400" dirty="0">
              <a:latin typeface="Times New Roman" panose="02020603050405020304" pitchFamily="18" charset="0"/>
              <a:cs typeface="Times New Roman" panose="02020603050405020304" pitchFamily="18" charset="0"/>
            </a:endParaRPr>
          </a:p>
          <a:p>
            <a:pPr marL="109728" indent="0">
              <a:lnSpc>
                <a:spcPct val="150000"/>
              </a:lnSpc>
              <a:buNone/>
            </a:pPr>
            <a:endParaRPr lang="tr-TR" sz="1400" dirty="0">
              <a:latin typeface="Times New Roman" panose="02020603050405020304" pitchFamily="18" charset="0"/>
              <a:cs typeface="Times New Roman" panose="02020603050405020304" pitchFamily="18" charset="0"/>
            </a:endParaRPr>
          </a:p>
          <a:p>
            <a:pPr marL="109728" indent="0" algn="just">
              <a:lnSpc>
                <a:spcPct val="150000"/>
              </a:lnSpc>
              <a:buNone/>
            </a:pPr>
            <a:r>
              <a:rPr lang="tr-TR" sz="1600" b="1" dirty="0" smtClean="0">
                <a:latin typeface="Times New Roman" panose="02020603050405020304" pitchFamily="18" charset="0"/>
                <a:cs typeface="Times New Roman" panose="02020603050405020304" pitchFamily="18" charset="0"/>
              </a:rPr>
              <a:t>KAPSAM</a:t>
            </a:r>
            <a:r>
              <a:rPr lang="tr-TR" sz="1600" b="1" dirty="0">
                <a:latin typeface="Times New Roman" panose="02020603050405020304" pitchFamily="18" charset="0"/>
                <a:cs typeface="Times New Roman" panose="02020603050405020304" pitchFamily="18" charset="0"/>
              </a:rPr>
              <a:t>: </a:t>
            </a:r>
            <a:endParaRPr lang="tr-TR" sz="1600" dirty="0">
              <a:latin typeface="Times New Roman" panose="02020603050405020304" pitchFamily="18" charset="0"/>
              <a:cs typeface="Times New Roman" panose="02020603050405020304" pitchFamily="18" charset="0"/>
            </a:endParaRPr>
          </a:p>
          <a:p>
            <a:pPr marL="109728" indent="0" algn="just">
              <a:lnSpc>
                <a:spcPct val="150000"/>
              </a:lnSpc>
              <a:buNone/>
            </a:pPr>
            <a:r>
              <a:rPr lang="tr-TR" sz="1400" dirty="0">
                <a:latin typeface="Times New Roman" panose="02020603050405020304" pitchFamily="18" charset="0"/>
                <a:cs typeface="Times New Roman" panose="02020603050405020304" pitchFamily="18" charset="0"/>
              </a:rPr>
              <a:t>Kurumda yeni çalışmaya başlayan ve yer değişikliği yapılan tüm hemşire- ebe-sağlık memurunu kapsar</a:t>
            </a:r>
            <a:r>
              <a:rPr lang="tr-TR" sz="1600" dirty="0">
                <a:latin typeface="Times New Roman" panose="02020603050405020304" pitchFamily="18" charset="0"/>
                <a:cs typeface="Times New Roman" panose="02020603050405020304" pitchFamily="18" charset="0"/>
              </a:rPr>
              <a:t>. </a:t>
            </a:r>
          </a:p>
          <a:p>
            <a:pPr algn="just">
              <a:lnSpc>
                <a:spcPct val="150000"/>
              </a:lnSpc>
            </a:pPr>
            <a:r>
              <a:rPr lang="tr-TR" sz="1600" b="1" dirty="0">
                <a:latin typeface="Times New Roman" panose="02020603050405020304" pitchFamily="18" charset="0"/>
                <a:cs typeface="Times New Roman" panose="02020603050405020304" pitchFamily="18" charset="0"/>
              </a:rPr>
              <a:t>UYGULAMA: </a:t>
            </a:r>
            <a:endParaRPr lang="tr-TR" sz="1600" dirty="0">
              <a:latin typeface="Times New Roman" panose="02020603050405020304" pitchFamily="18" charset="0"/>
              <a:cs typeface="Times New Roman" panose="02020603050405020304" pitchFamily="18" charset="0"/>
            </a:endParaRPr>
          </a:p>
          <a:p>
            <a:pPr algn="just">
              <a:lnSpc>
                <a:spcPct val="150000"/>
              </a:lnSpc>
            </a:pPr>
            <a:r>
              <a:rPr lang="tr-TR" sz="1400" dirty="0">
                <a:latin typeface="Times New Roman" panose="02020603050405020304" pitchFamily="18" charset="0"/>
                <a:cs typeface="Times New Roman" panose="02020603050405020304" pitchFamily="18" charset="0"/>
              </a:rPr>
              <a:t>Göreve yeni başlayan hemşire- ebe –sağlık memurunun personel birimindeki işlemleri tamamladıktan sonra Hemşirelik Hizmetleri Yöneticiliğine yönlendirilir. </a:t>
            </a:r>
          </a:p>
          <a:p>
            <a:pPr algn="just">
              <a:lnSpc>
                <a:spcPct val="150000"/>
              </a:lnSpc>
            </a:pPr>
            <a:r>
              <a:rPr lang="tr-TR" sz="1400" dirty="0">
                <a:latin typeface="Times New Roman" panose="02020603050405020304" pitchFamily="18" charset="0"/>
                <a:cs typeface="Times New Roman" panose="02020603050405020304" pitchFamily="18" charset="0"/>
              </a:rPr>
              <a:t>Her meslek grubu için eğitim içerikleri ayrı ayrı planlanmıştır. Oryantasyon eğitimi başvurudan itibaren bir hafta içinde tamamlanır. Eğitimin sonunda eğitimi veren ve alan personel eğitim formunu imzalar bu formlar  kalite biriminde arşivlenir.</a:t>
            </a:r>
          </a:p>
        </p:txBody>
      </p:sp>
      <p:pic>
        <p:nvPicPr>
          <p:cNvPr id="4" name="Resim 3"/>
          <p:cNvPicPr/>
          <p:nvPr/>
        </p:nvPicPr>
        <p:blipFill rotWithShape="1">
          <a:blip r:embed="rId2"/>
          <a:srcRect l="14810" t="27857" r="50360" b="17394"/>
          <a:stretch/>
        </p:blipFill>
        <p:spPr bwMode="auto">
          <a:xfrm>
            <a:off x="476672" y="370538"/>
            <a:ext cx="1099773" cy="1030315"/>
          </a:xfrm>
          <a:prstGeom prst="rect">
            <a:avLst/>
          </a:prstGeom>
          <a:ln>
            <a:noFill/>
          </a:ln>
          <a:extLst>
            <a:ext uri="{53640926-AAD7-44D8-BBD7-CCE9431645EC}">
              <a14:shadowObscured xmlns:a14="http://schemas.microsoft.com/office/drawing/2010/main"/>
            </a:ext>
          </a:extLst>
        </p:spPr>
      </p:pic>
      <p:pic>
        <p:nvPicPr>
          <p:cNvPr id="5" name="Resim 4"/>
          <p:cNvPicPr/>
          <p:nvPr/>
        </p:nvPicPr>
        <p:blipFill rotWithShape="1">
          <a:blip r:embed="rId3"/>
          <a:srcRect l="14960" t="27847" r="49938" b="18426"/>
          <a:stretch/>
        </p:blipFill>
        <p:spPr bwMode="auto">
          <a:xfrm>
            <a:off x="5085184" y="276010"/>
            <a:ext cx="1224136" cy="112484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404209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260648" y="1272049"/>
            <a:ext cx="6336704" cy="73787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endParaRPr lang="tr-TR" sz="1400" dirty="0">
              <a:latin typeface="Times New Roman" pitchFamily="18" charset="0"/>
              <a:cs typeface="Times New Roman" pitchFamily="18" charset="0"/>
            </a:endParaRPr>
          </a:p>
          <a:p>
            <a:pPr eaLnBrk="0" fontAlgn="base" hangingPunct="0">
              <a:lnSpc>
                <a:spcPct val="150000"/>
              </a:lnSpc>
              <a:spcBef>
                <a:spcPct val="0"/>
              </a:spcBef>
              <a:spcAft>
                <a:spcPct val="0"/>
              </a:spcAft>
            </a:pPr>
            <a:r>
              <a:rPr lang="tr-TR" sz="1400" b="1" dirty="0">
                <a:solidFill>
                  <a:srgbClr val="FF0000"/>
                </a:solidFill>
                <a:latin typeface="Times New Roman" pitchFamily="18" charset="0"/>
                <a:ea typeface="Calibri" pitchFamily="34" charset="0"/>
                <a:cs typeface="Times New Roman" pitchFamily="18" charset="0"/>
              </a:rPr>
              <a:t>UYUM EĞİTİMLERİNİN ÖNEMİ</a:t>
            </a:r>
            <a:endParaRPr lang="tr-TR" sz="1400" dirty="0">
              <a:solidFill>
                <a:srgbClr val="FF0000"/>
              </a:solidFill>
              <a:latin typeface="Times New Roman" pitchFamily="18" charset="0"/>
              <a:cs typeface="Times New Roman" pitchFamily="18" charset="0"/>
            </a:endParaRPr>
          </a:p>
          <a:p>
            <a:pPr eaLnBrk="0" fontAlgn="base" hangingPunct="0">
              <a:lnSpc>
                <a:spcPct val="150000"/>
              </a:lnSpc>
              <a:spcBef>
                <a:spcPct val="0"/>
              </a:spcBef>
              <a:spcAft>
                <a:spcPct val="0"/>
              </a:spcAft>
            </a:pPr>
            <a:r>
              <a:rPr lang="tr-TR" sz="1400" b="1" dirty="0">
                <a:solidFill>
                  <a:srgbClr val="000000"/>
                </a:solidFill>
                <a:latin typeface="Times New Roman" pitchFamily="18" charset="0"/>
                <a:ea typeface="Calibri" pitchFamily="34" charset="0"/>
                <a:cs typeface="Times New Roman" pitchFamily="18" charset="0"/>
              </a:rPr>
              <a:t>Kurum Açısından;</a:t>
            </a:r>
            <a:r>
              <a:rPr lang="tr-TR" sz="1400" dirty="0">
                <a:solidFill>
                  <a:srgbClr val="000000"/>
                </a:solidFill>
                <a:latin typeface="Times New Roman" pitchFamily="18" charset="0"/>
                <a:ea typeface="Calibri" pitchFamily="34" charset="0"/>
                <a:cs typeface="Times New Roman" pitchFamily="18" charset="0"/>
              </a:rPr>
              <a:t> </a:t>
            </a:r>
            <a:endParaRPr lang="tr-TR" sz="1400" dirty="0">
              <a:latin typeface="Times New Roman" pitchFamily="18" charset="0"/>
              <a:cs typeface="Times New Roman" pitchFamily="18" charset="0"/>
            </a:endParaRPr>
          </a:p>
          <a:p>
            <a:pPr eaLnBrk="0" fontAlgn="base" hangingPunct="0">
              <a:lnSpc>
                <a:spcPct val="150000"/>
              </a:lnSpc>
              <a:spcBef>
                <a:spcPct val="0"/>
              </a:spcBef>
              <a:spcAft>
                <a:spcPct val="0"/>
              </a:spcAft>
            </a:pPr>
            <a:r>
              <a:rPr lang="tr-TR" sz="1400" dirty="0">
                <a:solidFill>
                  <a:srgbClr val="000000"/>
                </a:solidFill>
                <a:latin typeface="Times New Roman" pitchFamily="18" charset="0"/>
                <a:ea typeface="Calibri" pitchFamily="34" charset="0"/>
                <a:cs typeface="Times New Roman" pitchFamily="18" charset="0"/>
              </a:rPr>
              <a:t>Bireyin iş ortamına uyumunu sağlar.</a:t>
            </a:r>
            <a:endParaRPr lang="tr-TR" sz="1400" dirty="0">
              <a:latin typeface="Times New Roman" pitchFamily="18" charset="0"/>
              <a:cs typeface="Times New Roman" pitchFamily="18" charset="0"/>
            </a:endParaRPr>
          </a:p>
          <a:p>
            <a:pPr eaLnBrk="0" fontAlgn="base" hangingPunct="0">
              <a:lnSpc>
                <a:spcPct val="150000"/>
              </a:lnSpc>
              <a:spcBef>
                <a:spcPct val="0"/>
              </a:spcBef>
              <a:spcAft>
                <a:spcPct val="0"/>
              </a:spcAft>
            </a:pPr>
            <a:r>
              <a:rPr lang="tr-TR" sz="1400" dirty="0">
                <a:solidFill>
                  <a:srgbClr val="000000"/>
                </a:solidFill>
                <a:latin typeface="Times New Roman" pitchFamily="18" charset="0"/>
                <a:ea typeface="Calibri" pitchFamily="34" charset="0"/>
                <a:cs typeface="Times New Roman" pitchFamily="18" charset="0"/>
              </a:rPr>
              <a:t>Çalışanların belirsizlik ve bilgisizlik nedeniyle deneme-yanılma yöntemiyle öğrenmeye çalışmalarına, kuralları bozmalarına ve mevcut düzeni aksatmalarına engel olur.</a:t>
            </a:r>
            <a:endParaRPr lang="tr-TR" sz="1400" dirty="0">
              <a:latin typeface="Times New Roman" pitchFamily="18" charset="0"/>
              <a:cs typeface="Times New Roman" pitchFamily="18" charset="0"/>
            </a:endParaRPr>
          </a:p>
          <a:p>
            <a:pPr eaLnBrk="0" fontAlgn="base" hangingPunct="0">
              <a:lnSpc>
                <a:spcPct val="150000"/>
              </a:lnSpc>
              <a:spcBef>
                <a:spcPct val="0"/>
              </a:spcBef>
              <a:spcAft>
                <a:spcPct val="0"/>
              </a:spcAft>
            </a:pPr>
            <a:r>
              <a:rPr lang="tr-TR" sz="1400" dirty="0">
                <a:solidFill>
                  <a:srgbClr val="000000"/>
                </a:solidFill>
                <a:latin typeface="Times New Roman" pitchFamily="18" charset="0"/>
                <a:ea typeface="Calibri" pitchFamily="34" charset="0"/>
                <a:cs typeface="Times New Roman" pitchFamily="18" charset="0"/>
              </a:rPr>
              <a:t>Verimliliğinin arttırılmasında önemli bir rol oynar.</a:t>
            </a:r>
            <a:endParaRPr lang="tr-TR" sz="1400" dirty="0">
              <a:latin typeface="Times New Roman" pitchFamily="18" charset="0"/>
              <a:cs typeface="Times New Roman" pitchFamily="18" charset="0"/>
            </a:endParaRPr>
          </a:p>
          <a:p>
            <a:pPr eaLnBrk="0" fontAlgn="base" hangingPunct="0">
              <a:lnSpc>
                <a:spcPct val="150000"/>
              </a:lnSpc>
              <a:spcBef>
                <a:spcPct val="0"/>
              </a:spcBef>
              <a:spcAft>
                <a:spcPct val="0"/>
              </a:spcAft>
            </a:pPr>
            <a:r>
              <a:rPr lang="tr-TR" sz="1400" dirty="0">
                <a:solidFill>
                  <a:srgbClr val="000000"/>
                </a:solidFill>
                <a:latin typeface="Times New Roman" pitchFamily="18" charset="0"/>
                <a:ea typeface="Calibri" pitchFamily="34" charset="0"/>
                <a:cs typeface="Times New Roman" pitchFamily="18" charset="0"/>
              </a:rPr>
              <a:t>Belirsizlik ve bilgisizlikten doğan şikâyet ve yakınmaları önler.</a:t>
            </a:r>
            <a:endParaRPr lang="tr-TR" sz="1400" dirty="0">
              <a:latin typeface="Times New Roman" pitchFamily="18" charset="0"/>
              <a:cs typeface="Times New Roman" pitchFamily="18" charset="0"/>
            </a:endParaRPr>
          </a:p>
          <a:p>
            <a:pPr eaLnBrk="0" fontAlgn="base" hangingPunct="0">
              <a:lnSpc>
                <a:spcPct val="150000"/>
              </a:lnSpc>
              <a:spcBef>
                <a:spcPct val="0"/>
              </a:spcBef>
              <a:spcAft>
                <a:spcPct val="0"/>
              </a:spcAft>
            </a:pPr>
            <a:r>
              <a:rPr lang="tr-TR" sz="1400" dirty="0">
                <a:solidFill>
                  <a:srgbClr val="000000"/>
                </a:solidFill>
                <a:latin typeface="Times New Roman" pitchFamily="18" charset="0"/>
                <a:ea typeface="Calibri" pitchFamily="34" charset="0"/>
                <a:cs typeface="Times New Roman" pitchFamily="18" charset="0"/>
              </a:rPr>
              <a:t>Kurumda sunulan hizmetin verim ve kalitesini yükseltir.</a:t>
            </a:r>
            <a:endParaRPr lang="tr-TR" sz="1400" dirty="0">
              <a:latin typeface="Times New Roman" pitchFamily="18" charset="0"/>
              <a:cs typeface="Times New Roman" pitchFamily="18" charset="0"/>
            </a:endParaRPr>
          </a:p>
          <a:p>
            <a:pPr eaLnBrk="0" fontAlgn="base" hangingPunct="0">
              <a:lnSpc>
                <a:spcPct val="150000"/>
              </a:lnSpc>
              <a:spcBef>
                <a:spcPct val="0"/>
              </a:spcBef>
              <a:spcAft>
                <a:spcPct val="0"/>
              </a:spcAft>
            </a:pPr>
            <a:r>
              <a:rPr lang="tr-TR" sz="1400" dirty="0">
                <a:solidFill>
                  <a:srgbClr val="000000"/>
                </a:solidFill>
                <a:latin typeface="Times New Roman" pitchFamily="18" charset="0"/>
                <a:ea typeface="Calibri" pitchFamily="34" charset="0"/>
                <a:cs typeface="Times New Roman" pitchFamily="18" charset="0"/>
              </a:rPr>
              <a:t>Bilgi, beceri ve davranışlarında kalıcı değişiklikler yaratarak, daha bilgili, daha becerikli, hedeflenen davranışları sergileyen nitelikli personel yetiştirilmesini sağlar.</a:t>
            </a:r>
            <a:endParaRPr lang="tr-TR" sz="1400" dirty="0">
              <a:latin typeface="Times New Roman" pitchFamily="18" charset="0"/>
              <a:cs typeface="Times New Roman" pitchFamily="18" charset="0"/>
            </a:endParaRPr>
          </a:p>
          <a:p>
            <a:pPr eaLnBrk="0" fontAlgn="base" hangingPunct="0">
              <a:lnSpc>
                <a:spcPct val="150000"/>
              </a:lnSpc>
              <a:spcBef>
                <a:spcPct val="0"/>
              </a:spcBef>
              <a:spcAft>
                <a:spcPct val="0"/>
              </a:spcAft>
            </a:pPr>
            <a:r>
              <a:rPr lang="tr-TR" sz="1400" b="1" dirty="0">
                <a:solidFill>
                  <a:srgbClr val="000000"/>
                </a:solidFill>
                <a:latin typeface="Times New Roman" pitchFamily="18" charset="0"/>
                <a:ea typeface="Calibri" pitchFamily="34" charset="0"/>
                <a:cs typeface="Times New Roman" pitchFamily="18" charset="0"/>
              </a:rPr>
              <a:t>Yeni Personel açısından;</a:t>
            </a:r>
            <a:r>
              <a:rPr lang="tr-TR" sz="1400" dirty="0">
                <a:solidFill>
                  <a:srgbClr val="000000"/>
                </a:solidFill>
                <a:latin typeface="Times New Roman" pitchFamily="18" charset="0"/>
                <a:ea typeface="Calibri" pitchFamily="34" charset="0"/>
                <a:cs typeface="Times New Roman" pitchFamily="18" charset="0"/>
              </a:rPr>
              <a:t> </a:t>
            </a:r>
            <a:endParaRPr lang="tr-TR" sz="1400" dirty="0">
              <a:latin typeface="Times New Roman" pitchFamily="18" charset="0"/>
              <a:cs typeface="Times New Roman" pitchFamily="18" charset="0"/>
            </a:endParaRPr>
          </a:p>
          <a:p>
            <a:pPr eaLnBrk="0" fontAlgn="base" hangingPunct="0">
              <a:lnSpc>
                <a:spcPct val="150000"/>
              </a:lnSpc>
              <a:spcBef>
                <a:spcPct val="0"/>
              </a:spcBef>
              <a:spcAft>
                <a:spcPct val="0"/>
              </a:spcAft>
            </a:pPr>
            <a:r>
              <a:rPr lang="tr-TR" sz="1400" dirty="0">
                <a:solidFill>
                  <a:srgbClr val="000000"/>
                </a:solidFill>
                <a:latin typeface="Times New Roman" pitchFamily="18" charset="0"/>
                <a:ea typeface="Calibri" pitchFamily="34" charset="0"/>
                <a:cs typeface="Times New Roman" pitchFamily="18" charset="0"/>
              </a:rPr>
              <a:t>İşe girdiği ilk andan itibaren işin yapılması için gerekli temel bilgileri kazanır.</a:t>
            </a:r>
            <a:endParaRPr lang="tr-TR" sz="1400" dirty="0">
              <a:latin typeface="Times New Roman" pitchFamily="18" charset="0"/>
              <a:cs typeface="Times New Roman" pitchFamily="18" charset="0"/>
            </a:endParaRPr>
          </a:p>
          <a:p>
            <a:pPr eaLnBrk="0" fontAlgn="base" hangingPunct="0">
              <a:lnSpc>
                <a:spcPct val="150000"/>
              </a:lnSpc>
              <a:spcBef>
                <a:spcPct val="0"/>
              </a:spcBef>
              <a:spcAft>
                <a:spcPct val="0"/>
              </a:spcAft>
            </a:pPr>
            <a:r>
              <a:rPr lang="tr-TR" sz="1400" dirty="0">
                <a:solidFill>
                  <a:srgbClr val="000000"/>
                </a:solidFill>
                <a:latin typeface="Times New Roman" pitchFamily="18" charset="0"/>
                <a:ea typeface="Calibri" pitchFamily="34" charset="0"/>
                <a:cs typeface="Times New Roman" pitchFamily="18" charset="0"/>
              </a:rPr>
              <a:t>Yapacağı işin koşulları, uyacağı kurallar, hasta ve çalışan güvenliği hakkında bilgi sahibi olur.</a:t>
            </a:r>
            <a:endParaRPr lang="tr-TR" sz="1400" dirty="0">
              <a:latin typeface="Times New Roman" pitchFamily="18" charset="0"/>
              <a:cs typeface="Times New Roman" pitchFamily="18" charset="0"/>
            </a:endParaRPr>
          </a:p>
          <a:p>
            <a:pPr eaLnBrk="0" fontAlgn="base" hangingPunct="0">
              <a:lnSpc>
                <a:spcPct val="150000"/>
              </a:lnSpc>
              <a:spcBef>
                <a:spcPct val="0"/>
              </a:spcBef>
              <a:spcAft>
                <a:spcPct val="0"/>
              </a:spcAft>
            </a:pPr>
            <a:r>
              <a:rPr lang="tr-TR" sz="1400" dirty="0">
                <a:solidFill>
                  <a:srgbClr val="000000"/>
                </a:solidFill>
                <a:latin typeface="Times New Roman" pitchFamily="18" charset="0"/>
                <a:ea typeface="Calibri" pitchFamily="34" charset="0"/>
                <a:cs typeface="Times New Roman" pitchFamily="18" charset="0"/>
              </a:rPr>
              <a:t>Motivasyonu artırarak etkin çalışmaya başlamasını sağlar.</a:t>
            </a:r>
            <a:endParaRPr lang="tr-TR" sz="1400" dirty="0">
              <a:latin typeface="Times New Roman" pitchFamily="18" charset="0"/>
              <a:cs typeface="Times New Roman" pitchFamily="18" charset="0"/>
            </a:endParaRPr>
          </a:p>
          <a:p>
            <a:pPr eaLnBrk="0" fontAlgn="base" hangingPunct="0">
              <a:lnSpc>
                <a:spcPct val="150000"/>
              </a:lnSpc>
              <a:spcBef>
                <a:spcPct val="0"/>
              </a:spcBef>
              <a:spcAft>
                <a:spcPct val="0"/>
              </a:spcAft>
            </a:pPr>
            <a:r>
              <a:rPr lang="tr-TR" sz="1400" dirty="0">
                <a:solidFill>
                  <a:srgbClr val="000000"/>
                </a:solidFill>
                <a:latin typeface="Times New Roman" pitchFamily="18" charset="0"/>
                <a:ea typeface="Calibri" pitchFamily="34" charset="0"/>
                <a:cs typeface="Times New Roman" pitchFamily="18" charset="0"/>
              </a:rPr>
              <a:t>Kendine güven kazanır.</a:t>
            </a:r>
            <a:endParaRPr lang="tr-TR" sz="1400" dirty="0">
              <a:latin typeface="Times New Roman" pitchFamily="18" charset="0"/>
              <a:cs typeface="Times New Roman" pitchFamily="18" charset="0"/>
            </a:endParaRPr>
          </a:p>
          <a:p>
            <a:pPr eaLnBrk="0" fontAlgn="base" hangingPunct="0">
              <a:lnSpc>
                <a:spcPct val="150000"/>
              </a:lnSpc>
              <a:spcBef>
                <a:spcPct val="0"/>
              </a:spcBef>
              <a:spcAft>
                <a:spcPct val="0"/>
              </a:spcAft>
            </a:pPr>
            <a:r>
              <a:rPr lang="tr-TR" sz="1400" dirty="0">
                <a:solidFill>
                  <a:srgbClr val="000000"/>
                </a:solidFill>
                <a:latin typeface="Times New Roman" pitchFamily="18" charset="0"/>
                <a:ea typeface="Calibri" pitchFamily="34" charset="0"/>
                <a:cs typeface="Times New Roman" pitchFamily="18" charset="0"/>
              </a:rPr>
              <a:t>İş yerine bağlılığını ve verimliliğini artırır. Aidiyet duygusunun gelişmesine yardımcı olur.</a:t>
            </a:r>
            <a:endParaRPr lang="tr-TR" sz="1400" dirty="0">
              <a:latin typeface="Times New Roman" pitchFamily="18" charset="0"/>
              <a:cs typeface="Times New Roman" pitchFamily="18" charset="0"/>
            </a:endParaRPr>
          </a:p>
          <a:p>
            <a:pPr eaLnBrk="0" fontAlgn="base" hangingPunct="0">
              <a:lnSpc>
                <a:spcPct val="150000"/>
              </a:lnSpc>
              <a:spcBef>
                <a:spcPct val="0"/>
              </a:spcBef>
              <a:spcAft>
                <a:spcPct val="0"/>
              </a:spcAft>
            </a:pPr>
            <a:r>
              <a:rPr lang="tr-TR" sz="1400" dirty="0">
                <a:solidFill>
                  <a:srgbClr val="000000"/>
                </a:solidFill>
                <a:latin typeface="Times New Roman" pitchFamily="18" charset="0"/>
                <a:ea typeface="Calibri" pitchFamily="34" charset="0"/>
                <a:cs typeface="Times New Roman" pitchFamily="18" charset="0"/>
              </a:rPr>
              <a:t>Kafasındaki iş ve kurum çalışanları hakkındaki endişe ve çekincelerini giderir.</a:t>
            </a:r>
            <a:endParaRPr lang="tr-TR" sz="1400" dirty="0">
              <a:latin typeface="Times New Roman" pitchFamily="18" charset="0"/>
              <a:cs typeface="Times New Roman" pitchFamily="18" charset="0"/>
            </a:endParaRPr>
          </a:p>
          <a:p>
            <a:pPr eaLnBrk="0" fontAlgn="base" hangingPunct="0">
              <a:lnSpc>
                <a:spcPct val="150000"/>
              </a:lnSpc>
              <a:spcBef>
                <a:spcPct val="0"/>
              </a:spcBef>
              <a:spcAft>
                <a:spcPct val="0"/>
              </a:spcAft>
            </a:pPr>
            <a:r>
              <a:rPr lang="tr-TR" sz="1400" dirty="0">
                <a:solidFill>
                  <a:srgbClr val="000000"/>
                </a:solidFill>
                <a:latin typeface="Times New Roman" pitchFamily="18" charset="0"/>
                <a:ea typeface="Calibri" pitchFamily="34" charset="0"/>
                <a:cs typeface="Times New Roman" pitchFamily="18" charset="0"/>
              </a:rPr>
              <a:t>Kendini kurumun bir parçası olarak görmesini ve kendine önem verildiğini hissetmesini sağlar.</a:t>
            </a:r>
            <a:endParaRPr lang="tr-TR" sz="1400" dirty="0">
              <a:latin typeface="Times New Roman" pitchFamily="18" charset="0"/>
              <a:cs typeface="Times New Roman" pitchFamily="18" charset="0"/>
            </a:endParaRPr>
          </a:p>
        </p:txBody>
      </p:sp>
      <p:pic>
        <p:nvPicPr>
          <p:cNvPr id="3" name="Resim 2"/>
          <p:cNvPicPr/>
          <p:nvPr/>
        </p:nvPicPr>
        <p:blipFill rotWithShape="1">
          <a:blip r:embed="rId2"/>
          <a:srcRect l="14810" t="27857" r="50360" b="17394"/>
          <a:stretch/>
        </p:blipFill>
        <p:spPr bwMode="auto">
          <a:xfrm>
            <a:off x="764704" y="370538"/>
            <a:ext cx="1099773" cy="1030315"/>
          </a:xfrm>
          <a:prstGeom prst="rect">
            <a:avLst/>
          </a:prstGeom>
          <a:ln>
            <a:noFill/>
          </a:ln>
          <a:extLst>
            <a:ext uri="{53640926-AAD7-44D8-BBD7-CCE9431645EC}">
              <a14:shadowObscured xmlns:a14="http://schemas.microsoft.com/office/drawing/2010/main"/>
            </a:ext>
          </a:extLst>
        </p:spPr>
      </p:pic>
      <p:pic>
        <p:nvPicPr>
          <p:cNvPr id="4" name="Resim 3"/>
          <p:cNvPicPr/>
          <p:nvPr/>
        </p:nvPicPr>
        <p:blipFill rotWithShape="1">
          <a:blip r:embed="rId3"/>
          <a:srcRect l="14960" t="27847" r="49938" b="18426"/>
          <a:stretch/>
        </p:blipFill>
        <p:spPr bwMode="auto">
          <a:xfrm>
            <a:off x="5085184" y="276010"/>
            <a:ext cx="1224136" cy="1124843"/>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idx="4294967295"/>
          </p:nvPr>
        </p:nvSpPr>
        <p:spPr>
          <a:xfrm>
            <a:off x="0" y="396875"/>
            <a:ext cx="6172200" cy="955675"/>
          </a:xfrm>
        </p:spPr>
        <p:txBody>
          <a:bodyPr>
            <a:normAutofit fontScale="90000"/>
          </a:bodyPr>
          <a:lstStyle/>
          <a:p>
            <a:pPr algn="ctr"/>
            <a:r>
              <a:rPr lang="tr-TR" sz="2000" dirty="0" smtClean="0">
                <a:solidFill>
                  <a:schemeClr val="accent2"/>
                </a:solidFill>
                <a:latin typeface="Times New Roman" panose="02020603050405020304" pitchFamily="18" charset="0"/>
                <a:cs typeface="Times New Roman" panose="02020603050405020304" pitchFamily="18" charset="0"/>
              </a:rPr>
              <a:t/>
            </a:r>
            <a:br>
              <a:rPr lang="tr-TR" sz="2000" dirty="0" smtClean="0">
                <a:solidFill>
                  <a:schemeClr val="accent2"/>
                </a:solidFill>
                <a:latin typeface="Times New Roman" panose="02020603050405020304" pitchFamily="18" charset="0"/>
                <a:cs typeface="Times New Roman" panose="02020603050405020304" pitchFamily="18" charset="0"/>
              </a:rPr>
            </a:br>
            <a:r>
              <a:rPr lang="tr-TR" sz="2000" dirty="0">
                <a:solidFill>
                  <a:schemeClr val="accent2"/>
                </a:solidFill>
                <a:latin typeface="Times New Roman" panose="02020603050405020304" pitchFamily="18" charset="0"/>
                <a:cs typeface="Times New Roman" panose="02020603050405020304" pitchFamily="18" charset="0"/>
              </a:rPr>
              <a:t/>
            </a:r>
            <a:br>
              <a:rPr lang="tr-TR" sz="2000" dirty="0">
                <a:solidFill>
                  <a:schemeClr val="accent2"/>
                </a:solidFill>
                <a:latin typeface="Times New Roman" panose="02020603050405020304" pitchFamily="18" charset="0"/>
                <a:cs typeface="Times New Roman" panose="02020603050405020304" pitchFamily="18" charset="0"/>
              </a:rPr>
            </a:br>
            <a:r>
              <a:rPr lang="tr-TR" sz="2000" dirty="0" smtClean="0">
                <a:solidFill>
                  <a:schemeClr val="accent2"/>
                </a:solidFill>
                <a:latin typeface="Times New Roman" panose="02020603050405020304" pitchFamily="18" charset="0"/>
                <a:cs typeface="Times New Roman" panose="02020603050405020304" pitchFamily="18" charset="0"/>
              </a:rPr>
              <a:t/>
            </a:r>
            <a:br>
              <a:rPr lang="tr-TR" sz="2000" dirty="0" smtClean="0">
                <a:solidFill>
                  <a:schemeClr val="accent2"/>
                </a:solidFill>
                <a:latin typeface="Times New Roman" panose="02020603050405020304" pitchFamily="18" charset="0"/>
                <a:cs typeface="Times New Roman" panose="02020603050405020304" pitchFamily="18" charset="0"/>
              </a:rPr>
            </a:br>
            <a:r>
              <a:rPr lang="tr-TR" sz="2000" dirty="0">
                <a:solidFill>
                  <a:schemeClr val="accent2"/>
                </a:solidFill>
                <a:latin typeface="Times New Roman" panose="02020603050405020304" pitchFamily="18" charset="0"/>
                <a:cs typeface="Times New Roman" panose="02020603050405020304" pitchFamily="18" charset="0"/>
              </a:rPr>
              <a:t/>
            </a:r>
            <a:br>
              <a:rPr lang="tr-TR" sz="2000" dirty="0">
                <a:solidFill>
                  <a:schemeClr val="accent2"/>
                </a:solidFill>
                <a:latin typeface="Times New Roman" panose="02020603050405020304" pitchFamily="18" charset="0"/>
                <a:cs typeface="Times New Roman" panose="02020603050405020304" pitchFamily="18" charset="0"/>
              </a:rPr>
            </a:br>
            <a:r>
              <a:rPr lang="tr-TR" sz="2000" dirty="0" smtClean="0">
                <a:solidFill>
                  <a:schemeClr val="accent2"/>
                </a:solidFill>
                <a:latin typeface="Times New Roman" panose="02020603050405020304" pitchFamily="18" charset="0"/>
                <a:cs typeface="Times New Roman" panose="02020603050405020304" pitchFamily="18" charset="0"/>
              </a:rPr>
              <a:t/>
            </a:r>
            <a:br>
              <a:rPr lang="tr-TR" sz="2000" dirty="0" smtClean="0">
                <a:solidFill>
                  <a:schemeClr val="accent2"/>
                </a:solidFill>
                <a:latin typeface="Times New Roman" panose="02020603050405020304" pitchFamily="18" charset="0"/>
                <a:cs typeface="Times New Roman" panose="02020603050405020304" pitchFamily="18" charset="0"/>
              </a:rPr>
            </a:br>
            <a:r>
              <a:rPr lang="tr-TR" sz="2000" dirty="0">
                <a:solidFill>
                  <a:schemeClr val="accent2"/>
                </a:solidFill>
                <a:latin typeface="Times New Roman" panose="02020603050405020304" pitchFamily="18" charset="0"/>
                <a:cs typeface="Times New Roman" panose="02020603050405020304" pitchFamily="18" charset="0"/>
              </a:rPr>
              <a:t/>
            </a:r>
            <a:br>
              <a:rPr lang="tr-TR" sz="2000" dirty="0">
                <a:solidFill>
                  <a:schemeClr val="accent2"/>
                </a:solidFill>
                <a:latin typeface="Times New Roman" panose="02020603050405020304" pitchFamily="18" charset="0"/>
                <a:cs typeface="Times New Roman" panose="02020603050405020304" pitchFamily="18" charset="0"/>
              </a:rPr>
            </a:br>
            <a:r>
              <a:rPr lang="tr-TR" sz="2000" dirty="0" smtClean="0">
                <a:solidFill>
                  <a:schemeClr val="accent2"/>
                </a:solidFill>
                <a:latin typeface="Times New Roman" panose="02020603050405020304" pitchFamily="18" charset="0"/>
                <a:cs typeface="Times New Roman" panose="02020603050405020304" pitchFamily="18" charset="0"/>
              </a:rPr>
              <a:t/>
            </a:r>
            <a:br>
              <a:rPr lang="tr-TR" sz="2000" dirty="0" smtClean="0">
                <a:solidFill>
                  <a:schemeClr val="accent2"/>
                </a:solidFill>
                <a:latin typeface="Times New Roman" panose="02020603050405020304" pitchFamily="18" charset="0"/>
                <a:cs typeface="Times New Roman" panose="02020603050405020304" pitchFamily="18" charset="0"/>
              </a:rPr>
            </a:br>
            <a:r>
              <a:rPr lang="tr-TR" sz="2000" dirty="0" smtClean="0">
                <a:solidFill>
                  <a:schemeClr val="accent2"/>
                </a:solidFill>
                <a:latin typeface="Times New Roman" panose="02020603050405020304" pitchFamily="18" charset="0"/>
                <a:cs typeface="Times New Roman" panose="02020603050405020304" pitchFamily="18" charset="0"/>
              </a:rPr>
              <a:t>TANIMLAR </a:t>
            </a:r>
            <a:endParaRPr lang="tr-TR" sz="2000" dirty="0">
              <a:solidFill>
                <a:schemeClr val="accent2"/>
              </a:solidFill>
              <a:latin typeface="Times New Roman" panose="02020603050405020304" pitchFamily="18" charset="0"/>
              <a:cs typeface="Times New Roman" panose="02020603050405020304" pitchFamily="18" charset="0"/>
            </a:endParaRPr>
          </a:p>
        </p:txBody>
      </p:sp>
      <p:sp>
        <p:nvSpPr>
          <p:cNvPr id="2" name="İçerik Yer Tutucusu 1"/>
          <p:cNvSpPr>
            <a:spLocks noGrp="1"/>
          </p:cNvSpPr>
          <p:nvPr>
            <p:ph idx="4294967295"/>
          </p:nvPr>
        </p:nvSpPr>
        <p:spPr>
          <a:xfrm>
            <a:off x="332656" y="1712640"/>
            <a:ext cx="5582369" cy="6459909"/>
          </a:xfrm>
        </p:spPr>
        <p:txBody>
          <a:bodyPr>
            <a:normAutofit fontScale="85000" lnSpcReduction="20000"/>
          </a:bodyPr>
          <a:lstStyle/>
          <a:p>
            <a:pPr marL="109728" indent="0">
              <a:buNone/>
            </a:pPr>
            <a:endParaRPr lang="pt-BR" dirty="0"/>
          </a:p>
          <a:p>
            <a:pPr>
              <a:lnSpc>
                <a:spcPct val="150000"/>
              </a:lnSpc>
            </a:pPr>
            <a:r>
              <a:rPr lang="tr-TR" sz="1800" b="1" dirty="0">
                <a:solidFill>
                  <a:schemeClr val="accent2"/>
                </a:solidFill>
                <a:latin typeface="Times New Roman" panose="02020603050405020304" pitchFamily="18" charset="0"/>
                <a:cs typeface="Times New Roman" panose="02020603050405020304" pitchFamily="18" charset="0"/>
              </a:rPr>
              <a:t>GENEL UYUM EĞİTİMİ</a:t>
            </a:r>
            <a:r>
              <a:rPr lang="tr-TR" sz="1400" b="1" dirty="0">
                <a:solidFill>
                  <a:schemeClr val="accent2"/>
                </a:solidFill>
                <a:latin typeface="Times New Roman" panose="02020603050405020304" pitchFamily="18" charset="0"/>
                <a:cs typeface="Times New Roman" panose="02020603050405020304" pitchFamily="18" charset="0"/>
              </a:rPr>
              <a:t>: </a:t>
            </a:r>
            <a:r>
              <a:rPr lang="tr-TR" sz="1400" dirty="0">
                <a:solidFill>
                  <a:schemeClr val="accent2"/>
                </a:solidFill>
                <a:latin typeface="Times New Roman" panose="02020603050405020304" pitchFamily="18" charset="0"/>
                <a:cs typeface="Times New Roman" panose="02020603050405020304" pitchFamily="18" charset="0"/>
              </a:rPr>
              <a:t> </a:t>
            </a:r>
            <a:r>
              <a:rPr lang="tr-TR" sz="1400" dirty="0">
                <a:latin typeface="Times New Roman" panose="02020603050405020304" pitchFamily="18" charset="0"/>
                <a:cs typeface="Times New Roman" panose="02020603050405020304" pitchFamily="18" charset="0"/>
              </a:rPr>
              <a:t>İşe yeni başlayan </a:t>
            </a:r>
            <a:r>
              <a:rPr lang="tr-TR" sz="1400" dirty="0" smtClean="0">
                <a:latin typeface="Times New Roman" panose="02020603050405020304" pitchFamily="18" charset="0"/>
                <a:cs typeface="Times New Roman" panose="02020603050405020304" pitchFamily="18" charset="0"/>
              </a:rPr>
              <a:t>çalışanların hastanemize </a:t>
            </a:r>
            <a:r>
              <a:rPr lang="tr-TR" sz="1400" dirty="0">
                <a:latin typeface="Times New Roman" panose="02020603050405020304" pitchFamily="18" charset="0"/>
                <a:cs typeface="Times New Roman" panose="02020603050405020304" pitchFamily="18" charset="0"/>
              </a:rPr>
              <a:t>ve görevine uyum sürecini kolaylaştırmak, hastanemizin kurum kültürünü, genel kurallarını ve uygulamalarını aktarmak için düzenlenen eğitimlerdir.</a:t>
            </a:r>
          </a:p>
          <a:p>
            <a:pPr>
              <a:lnSpc>
                <a:spcPct val="150000"/>
              </a:lnSpc>
            </a:pPr>
            <a:endParaRPr lang="tr-TR" sz="1400" dirty="0">
              <a:latin typeface="Times New Roman" panose="02020603050405020304" pitchFamily="18" charset="0"/>
              <a:cs typeface="Times New Roman" panose="02020603050405020304" pitchFamily="18" charset="0"/>
            </a:endParaRPr>
          </a:p>
          <a:p>
            <a:pPr>
              <a:lnSpc>
                <a:spcPct val="150000"/>
              </a:lnSpc>
            </a:pPr>
            <a:r>
              <a:rPr lang="tr-TR" sz="1800" b="1" dirty="0">
                <a:solidFill>
                  <a:schemeClr val="accent2"/>
                </a:solidFill>
                <a:latin typeface="Times New Roman" panose="02020603050405020304" pitchFamily="18" charset="0"/>
                <a:cs typeface="Times New Roman" panose="02020603050405020304" pitchFamily="18" charset="0"/>
              </a:rPr>
              <a:t>HASTANE TANITIMI: </a:t>
            </a:r>
            <a:r>
              <a:rPr lang="tr-TR" sz="1400" dirty="0">
                <a:latin typeface="Times New Roman" panose="02020603050405020304" pitchFamily="18" charset="0"/>
                <a:cs typeface="Times New Roman" panose="02020603050405020304" pitchFamily="18" charset="0"/>
              </a:rPr>
              <a:t>Hastanenin Fiziki Yapısı, Hizmet Sunulan Bölümler, Yönetsel Yapı ve Yöneticiler, Çalışma Koşulları, İzinler, Hastaneye Ulaşım, Hastane İletişim Bilgilerini kapsayan işe yeni başlayan çalışana hastanede göreve başladığı hafta içinde verilen eğitimdir.</a:t>
            </a:r>
          </a:p>
          <a:p>
            <a:pPr marL="109728" indent="0">
              <a:lnSpc>
                <a:spcPct val="150000"/>
              </a:lnSpc>
              <a:buNone/>
            </a:pPr>
            <a:endParaRPr lang="tr-TR" sz="1400" dirty="0">
              <a:latin typeface="Times New Roman" panose="02020603050405020304" pitchFamily="18" charset="0"/>
              <a:cs typeface="Times New Roman" panose="02020603050405020304" pitchFamily="18" charset="0"/>
            </a:endParaRPr>
          </a:p>
          <a:p>
            <a:pPr>
              <a:lnSpc>
                <a:spcPct val="150000"/>
              </a:lnSpc>
            </a:pPr>
            <a:r>
              <a:rPr lang="tr-TR" sz="1800" b="1" dirty="0">
                <a:solidFill>
                  <a:schemeClr val="accent2"/>
                </a:solidFill>
                <a:latin typeface="Times New Roman" panose="02020603050405020304" pitchFamily="18" charset="0"/>
                <a:cs typeface="Times New Roman" panose="02020603050405020304" pitchFamily="18" charset="0"/>
              </a:rPr>
              <a:t>BÖLÜM UYUM EĞİTİMİ</a:t>
            </a:r>
            <a:r>
              <a:rPr lang="tr-TR" sz="1800" b="1" dirty="0">
                <a:latin typeface="Times New Roman" panose="02020603050405020304" pitchFamily="18" charset="0"/>
                <a:cs typeface="Times New Roman" panose="02020603050405020304" pitchFamily="18" charset="0"/>
              </a:rPr>
              <a:t>: </a:t>
            </a:r>
            <a:r>
              <a:rPr lang="tr-TR" sz="1400" dirty="0">
                <a:latin typeface="Times New Roman" panose="02020603050405020304" pitchFamily="18" charset="0"/>
                <a:cs typeface="Times New Roman" panose="02020603050405020304" pitchFamily="18" charset="0"/>
              </a:rPr>
              <a:t>İşe </a:t>
            </a:r>
            <a:r>
              <a:rPr lang="tr-TR" sz="1400" dirty="0" smtClean="0">
                <a:latin typeface="Times New Roman" panose="02020603050405020304" pitchFamily="18" charset="0"/>
                <a:cs typeface="Times New Roman" panose="02020603050405020304" pitchFamily="18" charset="0"/>
              </a:rPr>
              <a:t>çalışanlar ile </a:t>
            </a:r>
            <a:r>
              <a:rPr lang="tr-TR" sz="1400" dirty="0">
                <a:latin typeface="Times New Roman" panose="02020603050405020304" pitchFamily="18" charset="0"/>
                <a:cs typeface="Times New Roman" panose="02020603050405020304" pitchFamily="18" charset="0"/>
              </a:rPr>
              <a:t>görev yeri değişen çalışanın mesleki bazda; çalıştığı biriminin özgüllüklerini ve birim kurallarını aktarmak için düzenlenen eğitimlerdir</a:t>
            </a:r>
          </a:p>
          <a:p>
            <a:pPr>
              <a:lnSpc>
                <a:spcPct val="150000"/>
              </a:lnSpc>
            </a:pPr>
            <a:endParaRPr lang="tr-TR" sz="1400" dirty="0">
              <a:latin typeface="Times New Roman" panose="02020603050405020304" pitchFamily="18" charset="0"/>
              <a:cs typeface="Times New Roman" panose="02020603050405020304" pitchFamily="18" charset="0"/>
            </a:endParaRPr>
          </a:p>
          <a:p>
            <a:pPr>
              <a:lnSpc>
                <a:spcPct val="150000"/>
              </a:lnSpc>
            </a:pPr>
            <a:r>
              <a:rPr lang="tr-TR" sz="1800" b="1" dirty="0">
                <a:solidFill>
                  <a:schemeClr val="accent2"/>
                </a:solidFill>
                <a:latin typeface="Times New Roman" panose="02020603050405020304" pitchFamily="18" charset="0"/>
                <a:cs typeface="Times New Roman" panose="02020603050405020304" pitchFamily="18" charset="0"/>
              </a:rPr>
              <a:t>UYUM EĞİTİM SORUMLUSU: </a:t>
            </a:r>
            <a:r>
              <a:rPr lang="tr-TR" sz="1400" dirty="0">
                <a:latin typeface="Times New Roman" panose="02020603050405020304" pitchFamily="18" charset="0"/>
                <a:cs typeface="Times New Roman" panose="02020603050405020304" pitchFamily="18" charset="0"/>
              </a:rPr>
              <a:t>Genel uyum eğitim sorumlusu eğitim ve kalite birimidir. Meslek bazında her bölümün eğitim sorumlusu belirlenmiştir.</a:t>
            </a:r>
          </a:p>
          <a:p>
            <a:pPr marL="109728" indent="0">
              <a:lnSpc>
                <a:spcPct val="150000"/>
              </a:lnSpc>
              <a:buNone/>
            </a:pPr>
            <a:endParaRPr lang="tr-TR" sz="1400" dirty="0">
              <a:latin typeface="Times New Roman" panose="02020603050405020304" pitchFamily="18" charset="0"/>
              <a:cs typeface="Times New Roman" panose="02020603050405020304" pitchFamily="18" charset="0"/>
            </a:endParaRPr>
          </a:p>
          <a:p>
            <a:pPr>
              <a:lnSpc>
                <a:spcPct val="150000"/>
              </a:lnSpc>
            </a:pPr>
            <a:r>
              <a:rPr lang="tr-TR" sz="1800" b="1" dirty="0">
                <a:solidFill>
                  <a:schemeClr val="accent2"/>
                </a:solidFill>
                <a:latin typeface="Times New Roman" panose="02020603050405020304" pitchFamily="18" charset="0"/>
                <a:cs typeface="Times New Roman" panose="02020603050405020304" pitchFamily="18" charset="0"/>
              </a:rPr>
              <a:t>BÖLÜM UYUM EĞİTİM SORUMLUSU</a:t>
            </a:r>
            <a:r>
              <a:rPr lang="tr-TR" sz="1800" b="1" dirty="0">
                <a:latin typeface="Times New Roman" panose="02020603050405020304" pitchFamily="18" charset="0"/>
                <a:cs typeface="Times New Roman" panose="02020603050405020304" pitchFamily="18" charset="0"/>
              </a:rPr>
              <a:t>: </a:t>
            </a:r>
            <a:r>
              <a:rPr lang="tr-TR" sz="1400" dirty="0">
                <a:latin typeface="Times New Roman" panose="02020603050405020304" pitchFamily="18" charset="0"/>
                <a:cs typeface="Times New Roman" panose="02020603050405020304" pitchFamily="18" charset="0"/>
              </a:rPr>
              <a:t>Meslek bazında her bölümün uyum eğitim sorumlusu, o birimin idari sorumlusudur.</a:t>
            </a:r>
          </a:p>
          <a:p>
            <a:endParaRPr lang="tr-TR" sz="1400" dirty="0">
              <a:latin typeface="Times New Roman" panose="02020603050405020304" pitchFamily="18" charset="0"/>
              <a:cs typeface="Times New Roman" panose="02020603050405020304" pitchFamily="18" charset="0"/>
            </a:endParaRPr>
          </a:p>
        </p:txBody>
      </p:sp>
      <p:pic>
        <p:nvPicPr>
          <p:cNvPr id="4" name="Resim 3"/>
          <p:cNvPicPr/>
          <p:nvPr/>
        </p:nvPicPr>
        <p:blipFill rotWithShape="1">
          <a:blip r:embed="rId2"/>
          <a:srcRect l="14810" t="27857" r="50360" b="17394"/>
          <a:stretch/>
        </p:blipFill>
        <p:spPr bwMode="auto">
          <a:xfrm>
            <a:off x="692696" y="323273"/>
            <a:ext cx="1099773" cy="1030315"/>
          </a:xfrm>
          <a:prstGeom prst="rect">
            <a:avLst/>
          </a:prstGeom>
          <a:ln>
            <a:noFill/>
          </a:ln>
          <a:extLst>
            <a:ext uri="{53640926-AAD7-44D8-BBD7-CCE9431645EC}">
              <a14:shadowObscured xmlns:a14="http://schemas.microsoft.com/office/drawing/2010/main"/>
            </a:ext>
          </a:extLst>
        </p:spPr>
      </p:pic>
      <p:pic>
        <p:nvPicPr>
          <p:cNvPr id="5" name="Resim 4"/>
          <p:cNvPicPr/>
          <p:nvPr/>
        </p:nvPicPr>
        <p:blipFill rotWithShape="1">
          <a:blip r:embed="rId3"/>
          <a:srcRect l="14960" t="27847" r="49938" b="18426"/>
          <a:stretch/>
        </p:blipFill>
        <p:spPr bwMode="auto">
          <a:xfrm>
            <a:off x="5085184" y="276010"/>
            <a:ext cx="1224136" cy="112484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510730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4294967295"/>
          </p:nvPr>
        </p:nvSpPr>
        <p:spPr>
          <a:xfrm>
            <a:off x="576064" y="2000672"/>
            <a:ext cx="5733256" cy="4964211"/>
          </a:xfrm>
        </p:spPr>
        <p:txBody>
          <a:bodyPr>
            <a:normAutofit lnSpcReduction="10000"/>
          </a:bodyPr>
          <a:lstStyle/>
          <a:p>
            <a:pPr marL="0" indent="0" eaLnBrk="0" fontAlgn="base" hangingPunct="0">
              <a:spcBef>
                <a:spcPct val="0"/>
              </a:spcBef>
              <a:spcAft>
                <a:spcPct val="0"/>
              </a:spcAft>
              <a:buClrTx/>
              <a:buSzTx/>
              <a:buNone/>
            </a:pPr>
            <a:endParaRPr lang="tr-TR" sz="1400" b="1" dirty="0">
              <a:solidFill>
                <a:srgbClr val="FF0000"/>
              </a:solidFill>
              <a:latin typeface="Times New Roman" pitchFamily="18" charset="0"/>
              <a:ea typeface="Calibri" pitchFamily="34" charset="0"/>
              <a:cs typeface="Times New Roman" pitchFamily="18" charset="0"/>
            </a:endParaRPr>
          </a:p>
          <a:p>
            <a:pPr marL="0" indent="0" eaLnBrk="0" fontAlgn="base" hangingPunct="0">
              <a:spcBef>
                <a:spcPct val="0"/>
              </a:spcBef>
              <a:spcAft>
                <a:spcPct val="0"/>
              </a:spcAft>
              <a:buClrTx/>
              <a:buSzTx/>
              <a:buNone/>
            </a:pPr>
            <a:endParaRPr lang="tr-TR" sz="1400" b="1" dirty="0" smtClean="0">
              <a:solidFill>
                <a:srgbClr val="FF0000"/>
              </a:solidFill>
              <a:latin typeface="Times New Roman" pitchFamily="18" charset="0"/>
              <a:ea typeface="Calibri" pitchFamily="34" charset="0"/>
              <a:cs typeface="Times New Roman" pitchFamily="18" charset="0"/>
            </a:endParaRPr>
          </a:p>
          <a:p>
            <a:pPr marL="0" indent="0" eaLnBrk="0" fontAlgn="base" hangingPunct="0">
              <a:spcBef>
                <a:spcPct val="0"/>
              </a:spcBef>
              <a:spcAft>
                <a:spcPct val="0"/>
              </a:spcAft>
              <a:buClrTx/>
              <a:buSzTx/>
              <a:buNone/>
            </a:pPr>
            <a:r>
              <a:rPr lang="tr-TR" sz="1400" b="1" dirty="0" smtClean="0">
                <a:solidFill>
                  <a:srgbClr val="FF0000"/>
                </a:solidFill>
                <a:latin typeface="Times New Roman" pitchFamily="18" charset="0"/>
                <a:ea typeface="Calibri" pitchFamily="34" charset="0"/>
                <a:cs typeface="Times New Roman" pitchFamily="18" charset="0"/>
              </a:rPr>
              <a:t>GENEL </a:t>
            </a:r>
            <a:r>
              <a:rPr lang="tr-TR" sz="1400" b="1" dirty="0">
                <a:solidFill>
                  <a:srgbClr val="FF0000"/>
                </a:solidFill>
                <a:latin typeface="Times New Roman" pitchFamily="18" charset="0"/>
                <a:ea typeface="Calibri" pitchFamily="34" charset="0"/>
                <a:cs typeface="Times New Roman" pitchFamily="18" charset="0"/>
              </a:rPr>
              <a:t>ORYANTASYON EĞİTİMİ SORUMLULARI</a:t>
            </a:r>
          </a:p>
          <a:p>
            <a:pPr marL="0" indent="0" eaLnBrk="0" fontAlgn="base" hangingPunct="0">
              <a:spcBef>
                <a:spcPct val="0"/>
              </a:spcBef>
              <a:spcAft>
                <a:spcPct val="0"/>
              </a:spcAft>
              <a:buClrTx/>
              <a:buSzTx/>
              <a:buNone/>
            </a:pPr>
            <a:endParaRPr lang="tr-TR" sz="1400" dirty="0">
              <a:solidFill>
                <a:srgbClr val="FF0000"/>
              </a:solidFill>
              <a:latin typeface="Times New Roman" pitchFamily="18" charset="0"/>
              <a:cs typeface="Times New Roman" pitchFamily="18" charset="0"/>
            </a:endParaRPr>
          </a:p>
          <a:p>
            <a:pPr marL="0" indent="0" eaLnBrk="0" fontAlgn="base" hangingPunct="0">
              <a:lnSpc>
                <a:spcPct val="150000"/>
              </a:lnSpc>
              <a:spcBef>
                <a:spcPct val="0"/>
              </a:spcBef>
              <a:spcAft>
                <a:spcPct val="0"/>
              </a:spcAft>
              <a:buClrTx/>
              <a:buSzTx/>
              <a:buNone/>
            </a:pPr>
            <a:r>
              <a:rPr lang="tr-TR" sz="1400" dirty="0">
                <a:solidFill>
                  <a:prstClr val="black"/>
                </a:solidFill>
                <a:latin typeface="Times New Roman" pitchFamily="18" charset="0"/>
                <a:ea typeface="Calibri" pitchFamily="34" charset="0"/>
                <a:cs typeface="Times New Roman" pitchFamily="18" charset="0"/>
              </a:rPr>
              <a:t>Eğitim K</a:t>
            </a:r>
            <a:r>
              <a:rPr lang="tr-TR" sz="1400" dirty="0" smtClean="0">
                <a:solidFill>
                  <a:prstClr val="black"/>
                </a:solidFill>
                <a:latin typeface="Times New Roman" pitchFamily="18" charset="0"/>
                <a:ea typeface="Calibri" pitchFamily="34" charset="0"/>
                <a:cs typeface="Times New Roman" pitchFamily="18" charset="0"/>
              </a:rPr>
              <a:t>omitesi Başkanı</a:t>
            </a:r>
          </a:p>
          <a:p>
            <a:pPr marL="0" indent="0" eaLnBrk="0" fontAlgn="base" hangingPunct="0">
              <a:lnSpc>
                <a:spcPct val="150000"/>
              </a:lnSpc>
              <a:spcBef>
                <a:spcPct val="0"/>
              </a:spcBef>
              <a:spcAft>
                <a:spcPct val="0"/>
              </a:spcAft>
              <a:buClrTx/>
              <a:buSzTx/>
              <a:buNone/>
            </a:pPr>
            <a:r>
              <a:rPr lang="tr-TR" sz="1400" dirty="0" smtClean="0">
                <a:solidFill>
                  <a:prstClr val="black"/>
                </a:solidFill>
                <a:latin typeface="Times New Roman" pitchFamily="18" charset="0"/>
                <a:ea typeface="Calibri" pitchFamily="34" charset="0"/>
                <a:cs typeface="Times New Roman" pitchFamily="18" charset="0"/>
              </a:rPr>
              <a:t>İdari Yöneticilik</a:t>
            </a:r>
            <a:endParaRPr lang="tr-TR" sz="1400" dirty="0">
              <a:solidFill>
                <a:prstClr val="black"/>
              </a:solidFill>
              <a:latin typeface="Times New Roman" pitchFamily="18" charset="0"/>
              <a:ea typeface="Calibri" pitchFamily="34" charset="0"/>
              <a:cs typeface="Times New Roman" pitchFamily="18" charset="0"/>
            </a:endParaRPr>
          </a:p>
          <a:p>
            <a:pPr marL="0" indent="0" eaLnBrk="0" fontAlgn="base" hangingPunct="0">
              <a:lnSpc>
                <a:spcPct val="150000"/>
              </a:lnSpc>
              <a:spcBef>
                <a:spcPct val="0"/>
              </a:spcBef>
              <a:spcAft>
                <a:spcPct val="0"/>
              </a:spcAft>
              <a:buClrTx/>
              <a:buSzTx/>
              <a:buNone/>
            </a:pPr>
            <a:r>
              <a:rPr lang="tr-TR" sz="1400" dirty="0">
                <a:solidFill>
                  <a:prstClr val="black"/>
                </a:solidFill>
                <a:latin typeface="Times New Roman" pitchFamily="18" charset="0"/>
                <a:ea typeface="Calibri" pitchFamily="34" charset="0"/>
                <a:cs typeface="Times New Roman" pitchFamily="18" charset="0"/>
              </a:rPr>
              <a:t>Hemşirelik Hizmetleri Yöneticiliği</a:t>
            </a:r>
          </a:p>
          <a:p>
            <a:pPr marL="0" indent="0" eaLnBrk="0" fontAlgn="base" hangingPunct="0">
              <a:lnSpc>
                <a:spcPct val="150000"/>
              </a:lnSpc>
              <a:spcBef>
                <a:spcPct val="0"/>
              </a:spcBef>
              <a:spcAft>
                <a:spcPct val="0"/>
              </a:spcAft>
              <a:buClrTx/>
              <a:buSzTx/>
              <a:buNone/>
            </a:pPr>
            <a:r>
              <a:rPr lang="tr-TR" sz="1400" dirty="0">
                <a:solidFill>
                  <a:prstClr val="black"/>
                </a:solidFill>
                <a:latin typeface="Times New Roman" pitchFamily="18" charset="0"/>
                <a:ea typeface="Calibri" pitchFamily="34" charset="0"/>
                <a:cs typeface="Times New Roman" pitchFamily="18" charset="0"/>
              </a:rPr>
              <a:t>Kalite Yönetim Temsilcisi </a:t>
            </a:r>
            <a:endParaRPr lang="tr-TR" sz="1400" dirty="0">
              <a:solidFill>
                <a:prstClr val="black"/>
              </a:solidFill>
              <a:latin typeface="Times New Roman" pitchFamily="18" charset="0"/>
              <a:cs typeface="Times New Roman" pitchFamily="18" charset="0"/>
            </a:endParaRPr>
          </a:p>
          <a:p>
            <a:pPr marL="0" indent="0" eaLnBrk="0" fontAlgn="base" hangingPunct="0">
              <a:lnSpc>
                <a:spcPct val="150000"/>
              </a:lnSpc>
              <a:spcBef>
                <a:spcPct val="0"/>
              </a:spcBef>
              <a:spcAft>
                <a:spcPct val="0"/>
              </a:spcAft>
              <a:buClrTx/>
              <a:buSzTx/>
              <a:buNone/>
            </a:pPr>
            <a:r>
              <a:rPr lang="tr-TR" sz="1400" dirty="0">
                <a:solidFill>
                  <a:prstClr val="black"/>
                </a:solidFill>
                <a:latin typeface="Times New Roman" pitchFamily="18" charset="0"/>
                <a:ea typeface="Calibri" pitchFamily="34" charset="0"/>
                <a:cs typeface="Times New Roman" pitchFamily="18" charset="0"/>
              </a:rPr>
              <a:t>İlgili Birim Sorumlusu </a:t>
            </a:r>
            <a:endParaRPr lang="tr-TR" sz="1400" dirty="0">
              <a:solidFill>
                <a:prstClr val="black"/>
              </a:solidFill>
              <a:latin typeface="Times New Roman" pitchFamily="18" charset="0"/>
              <a:cs typeface="Times New Roman" pitchFamily="18" charset="0"/>
            </a:endParaRPr>
          </a:p>
          <a:p>
            <a:pPr marL="0" indent="0" eaLnBrk="0" fontAlgn="base" hangingPunct="0">
              <a:lnSpc>
                <a:spcPct val="150000"/>
              </a:lnSpc>
              <a:spcBef>
                <a:spcPct val="0"/>
              </a:spcBef>
              <a:spcAft>
                <a:spcPct val="0"/>
              </a:spcAft>
              <a:buClrTx/>
              <a:buSzTx/>
              <a:buNone/>
            </a:pPr>
            <a:r>
              <a:rPr lang="tr-TR" sz="1400" dirty="0">
                <a:solidFill>
                  <a:prstClr val="black"/>
                </a:solidFill>
                <a:latin typeface="Times New Roman" pitchFamily="18" charset="0"/>
                <a:ea typeface="Calibri" pitchFamily="34" charset="0"/>
                <a:cs typeface="Times New Roman" pitchFamily="18" charset="0"/>
              </a:rPr>
              <a:t>Hasta Hakları Birim Sorumlusu </a:t>
            </a:r>
            <a:endParaRPr lang="tr-TR" sz="1400" dirty="0">
              <a:solidFill>
                <a:prstClr val="black"/>
              </a:solidFill>
              <a:latin typeface="Times New Roman" pitchFamily="18" charset="0"/>
              <a:cs typeface="Times New Roman" pitchFamily="18" charset="0"/>
            </a:endParaRPr>
          </a:p>
          <a:p>
            <a:pPr marL="0" indent="0" eaLnBrk="0" fontAlgn="base" hangingPunct="0">
              <a:lnSpc>
                <a:spcPct val="150000"/>
              </a:lnSpc>
              <a:spcBef>
                <a:spcPct val="0"/>
              </a:spcBef>
              <a:spcAft>
                <a:spcPct val="0"/>
              </a:spcAft>
              <a:buClrTx/>
              <a:buSzTx/>
              <a:buNone/>
            </a:pPr>
            <a:r>
              <a:rPr lang="tr-TR" sz="1400" dirty="0">
                <a:solidFill>
                  <a:prstClr val="black"/>
                </a:solidFill>
                <a:latin typeface="Times New Roman" pitchFamily="18" charset="0"/>
                <a:ea typeface="Calibri" pitchFamily="34" charset="0"/>
                <a:cs typeface="Times New Roman" pitchFamily="18" charset="0"/>
              </a:rPr>
              <a:t>Enfeksiyon Hemşiresi </a:t>
            </a:r>
            <a:endParaRPr lang="tr-TR" sz="1400" dirty="0">
              <a:solidFill>
                <a:prstClr val="black"/>
              </a:solidFill>
              <a:latin typeface="Times New Roman" pitchFamily="18" charset="0"/>
              <a:cs typeface="Times New Roman" pitchFamily="18" charset="0"/>
            </a:endParaRPr>
          </a:p>
          <a:p>
            <a:pPr marL="0" indent="0" eaLnBrk="0" fontAlgn="base" hangingPunct="0">
              <a:lnSpc>
                <a:spcPct val="150000"/>
              </a:lnSpc>
              <a:spcBef>
                <a:spcPct val="0"/>
              </a:spcBef>
              <a:spcAft>
                <a:spcPct val="0"/>
              </a:spcAft>
              <a:buClrTx/>
              <a:buSzTx/>
              <a:buNone/>
            </a:pPr>
            <a:r>
              <a:rPr lang="tr-TR" sz="1400" dirty="0">
                <a:solidFill>
                  <a:prstClr val="black"/>
                </a:solidFill>
                <a:latin typeface="Times New Roman" pitchFamily="18" charset="0"/>
                <a:ea typeface="Calibri" pitchFamily="34" charset="0"/>
                <a:cs typeface="Times New Roman" pitchFamily="18" charset="0"/>
              </a:rPr>
              <a:t>Eğitim Hemşiresi </a:t>
            </a:r>
            <a:endParaRPr lang="tr-TR" sz="1400" dirty="0">
              <a:solidFill>
                <a:prstClr val="black"/>
              </a:solidFill>
              <a:latin typeface="Times New Roman" pitchFamily="18" charset="0"/>
              <a:cs typeface="Times New Roman" pitchFamily="18" charset="0"/>
            </a:endParaRPr>
          </a:p>
          <a:p>
            <a:pPr marL="0" indent="0" eaLnBrk="0" fontAlgn="base" hangingPunct="0">
              <a:lnSpc>
                <a:spcPct val="150000"/>
              </a:lnSpc>
              <a:spcBef>
                <a:spcPct val="0"/>
              </a:spcBef>
              <a:spcAft>
                <a:spcPct val="0"/>
              </a:spcAft>
              <a:buClrTx/>
              <a:buSzTx/>
              <a:buNone/>
            </a:pPr>
            <a:r>
              <a:rPr lang="tr-TR" sz="1400" dirty="0">
                <a:solidFill>
                  <a:prstClr val="black"/>
                </a:solidFill>
                <a:latin typeface="Times New Roman" pitchFamily="18" charset="0"/>
                <a:ea typeface="Calibri" pitchFamily="34" charset="0"/>
                <a:cs typeface="Times New Roman" pitchFamily="18" charset="0"/>
              </a:rPr>
              <a:t>Sivil Savunma Amiri </a:t>
            </a:r>
            <a:endParaRPr lang="tr-TR" sz="1400" dirty="0">
              <a:solidFill>
                <a:prstClr val="black"/>
              </a:solidFill>
              <a:latin typeface="Times New Roman" pitchFamily="18" charset="0"/>
              <a:cs typeface="Times New Roman" pitchFamily="18" charset="0"/>
            </a:endParaRPr>
          </a:p>
          <a:p>
            <a:pPr marL="0" indent="0" eaLnBrk="0" fontAlgn="base" hangingPunct="0">
              <a:lnSpc>
                <a:spcPct val="150000"/>
              </a:lnSpc>
              <a:spcBef>
                <a:spcPct val="0"/>
              </a:spcBef>
              <a:spcAft>
                <a:spcPct val="0"/>
              </a:spcAft>
              <a:buClrTx/>
              <a:buSzTx/>
              <a:buNone/>
            </a:pPr>
            <a:r>
              <a:rPr lang="tr-TR" sz="1400" dirty="0">
                <a:solidFill>
                  <a:prstClr val="black"/>
                </a:solidFill>
                <a:latin typeface="Times New Roman" pitchFamily="18" charset="0"/>
                <a:ea typeface="Calibri" pitchFamily="34" charset="0"/>
                <a:cs typeface="Times New Roman" pitchFamily="18" charset="0"/>
              </a:rPr>
              <a:t>Hastane Otomasyon Görevlisi</a:t>
            </a:r>
            <a:endParaRPr lang="tr-TR" sz="1400" dirty="0">
              <a:solidFill>
                <a:prstClr val="black"/>
              </a:solidFill>
              <a:latin typeface="Times New Roman" pitchFamily="18" charset="0"/>
              <a:cs typeface="Times New Roman" pitchFamily="18" charset="0"/>
            </a:endParaRPr>
          </a:p>
          <a:p>
            <a:pPr marL="0" indent="0" eaLnBrk="0" fontAlgn="base" hangingPunct="0">
              <a:lnSpc>
                <a:spcPct val="150000"/>
              </a:lnSpc>
              <a:spcBef>
                <a:spcPct val="0"/>
              </a:spcBef>
              <a:spcAft>
                <a:spcPct val="0"/>
              </a:spcAft>
              <a:buClrTx/>
              <a:buSzTx/>
              <a:buNone/>
            </a:pPr>
            <a:r>
              <a:rPr lang="tr-TR" sz="1400" dirty="0">
                <a:solidFill>
                  <a:prstClr val="black"/>
                </a:solidFill>
                <a:latin typeface="Times New Roman" pitchFamily="18" charset="0"/>
                <a:ea typeface="Calibri" pitchFamily="34" charset="0"/>
                <a:cs typeface="Times New Roman" pitchFamily="18" charset="0"/>
              </a:rPr>
              <a:t>Çevre Mühendisi</a:t>
            </a:r>
          </a:p>
          <a:p>
            <a:pPr marL="0" indent="0" eaLnBrk="0" fontAlgn="base" hangingPunct="0">
              <a:lnSpc>
                <a:spcPct val="150000"/>
              </a:lnSpc>
              <a:spcBef>
                <a:spcPct val="0"/>
              </a:spcBef>
              <a:spcAft>
                <a:spcPct val="0"/>
              </a:spcAft>
              <a:buClrTx/>
              <a:buSzTx/>
              <a:buNone/>
            </a:pPr>
            <a:endParaRPr lang="tr-TR" sz="1400" dirty="0">
              <a:solidFill>
                <a:prstClr val="black"/>
              </a:solidFill>
              <a:latin typeface="Times New Roman" pitchFamily="18" charset="0"/>
              <a:cs typeface="Times New Roman" pitchFamily="18" charset="0"/>
            </a:endParaRPr>
          </a:p>
          <a:p>
            <a:pPr marL="0" indent="0" eaLnBrk="0" fontAlgn="base" hangingPunct="0">
              <a:spcBef>
                <a:spcPct val="0"/>
              </a:spcBef>
              <a:spcAft>
                <a:spcPct val="0"/>
              </a:spcAft>
              <a:buClrTx/>
              <a:buSzTx/>
              <a:buNone/>
            </a:pPr>
            <a:r>
              <a:rPr lang="tr-TR" sz="1400" b="1" dirty="0">
                <a:solidFill>
                  <a:srgbClr val="FF0000"/>
                </a:solidFill>
                <a:latin typeface="Times New Roman" pitchFamily="18" charset="0"/>
                <a:ea typeface="Calibri" pitchFamily="34" charset="0"/>
                <a:cs typeface="Times New Roman" pitchFamily="18" charset="0"/>
              </a:rPr>
              <a:t>BÖLÜM UYUM EĞİTİMİ SORUMLULARI: </a:t>
            </a:r>
            <a:endParaRPr lang="tr-TR" sz="1400" b="1" dirty="0" smtClean="0">
              <a:solidFill>
                <a:srgbClr val="FF0000"/>
              </a:solidFill>
              <a:latin typeface="Times New Roman" pitchFamily="18" charset="0"/>
              <a:ea typeface="Calibri" pitchFamily="34" charset="0"/>
              <a:cs typeface="Times New Roman" pitchFamily="18" charset="0"/>
            </a:endParaRPr>
          </a:p>
          <a:p>
            <a:pPr marL="0" indent="0" eaLnBrk="0" fontAlgn="base" hangingPunct="0">
              <a:spcBef>
                <a:spcPct val="0"/>
              </a:spcBef>
              <a:spcAft>
                <a:spcPct val="0"/>
              </a:spcAft>
              <a:buClrTx/>
              <a:buSzTx/>
              <a:buNone/>
            </a:pPr>
            <a:endParaRPr lang="tr-TR" sz="1400" b="1" dirty="0">
              <a:solidFill>
                <a:srgbClr val="FF0000"/>
              </a:solidFill>
              <a:latin typeface="Times New Roman" pitchFamily="18" charset="0"/>
              <a:ea typeface="Calibri" pitchFamily="34" charset="0"/>
              <a:cs typeface="Times New Roman" pitchFamily="18" charset="0"/>
            </a:endParaRPr>
          </a:p>
          <a:p>
            <a:pPr marL="0" indent="0" eaLnBrk="0" fontAlgn="base" hangingPunct="0">
              <a:spcBef>
                <a:spcPct val="0"/>
              </a:spcBef>
              <a:spcAft>
                <a:spcPct val="0"/>
              </a:spcAft>
              <a:buClrTx/>
              <a:buSzTx/>
              <a:buNone/>
            </a:pPr>
            <a:r>
              <a:rPr lang="tr-TR" sz="1400" dirty="0">
                <a:solidFill>
                  <a:srgbClr val="000000"/>
                </a:solidFill>
                <a:latin typeface="Times New Roman" pitchFamily="18" charset="0"/>
                <a:ea typeface="Calibri" pitchFamily="34" charset="0"/>
                <a:cs typeface="Times New Roman" pitchFamily="18" charset="0"/>
              </a:rPr>
              <a:t>Bölüm Sorumluları</a:t>
            </a:r>
            <a:endParaRPr lang="tr-TR" sz="1400" dirty="0">
              <a:solidFill>
                <a:prstClr val="black"/>
              </a:solidFill>
              <a:latin typeface="Times New Roman" pitchFamily="18" charset="0"/>
              <a:cs typeface="Times New Roman" pitchFamily="18" charset="0"/>
            </a:endParaRPr>
          </a:p>
        </p:txBody>
      </p:sp>
      <p:pic>
        <p:nvPicPr>
          <p:cNvPr id="3" name="Resim 2"/>
          <p:cNvPicPr/>
          <p:nvPr/>
        </p:nvPicPr>
        <p:blipFill rotWithShape="1">
          <a:blip r:embed="rId2"/>
          <a:srcRect l="14810" t="27857" r="50360" b="17394"/>
          <a:stretch/>
        </p:blipFill>
        <p:spPr bwMode="auto">
          <a:xfrm>
            <a:off x="620688" y="370538"/>
            <a:ext cx="1099773" cy="1030315"/>
          </a:xfrm>
          <a:prstGeom prst="rect">
            <a:avLst/>
          </a:prstGeom>
          <a:ln>
            <a:noFill/>
          </a:ln>
          <a:extLst>
            <a:ext uri="{53640926-AAD7-44D8-BBD7-CCE9431645EC}">
              <a14:shadowObscured xmlns:a14="http://schemas.microsoft.com/office/drawing/2010/main"/>
            </a:ext>
          </a:extLst>
        </p:spPr>
      </p:pic>
      <p:pic>
        <p:nvPicPr>
          <p:cNvPr id="4" name="Resim 3"/>
          <p:cNvPicPr/>
          <p:nvPr/>
        </p:nvPicPr>
        <p:blipFill rotWithShape="1">
          <a:blip r:embed="rId3"/>
          <a:srcRect l="14960" t="27847" r="49938" b="18426"/>
          <a:stretch/>
        </p:blipFill>
        <p:spPr bwMode="auto">
          <a:xfrm>
            <a:off x="5085184" y="276010"/>
            <a:ext cx="1224136" cy="112484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88137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idx="4294967295"/>
          </p:nvPr>
        </p:nvSpPr>
        <p:spPr>
          <a:xfrm>
            <a:off x="0" y="396875"/>
            <a:ext cx="6172200" cy="811213"/>
          </a:xfrm>
        </p:spPr>
        <p:txBody>
          <a:bodyPr>
            <a:normAutofit/>
          </a:bodyPr>
          <a:lstStyle/>
          <a:p>
            <a:pPr algn="ctr"/>
            <a:r>
              <a:rPr lang="tr-TR" sz="1800" dirty="0">
                <a:effectLst/>
                <a:latin typeface="Times New Roman" panose="02020603050405020304" pitchFamily="18" charset="0"/>
                <a:cs typeface="Times New Roman" panose="02020603050405020304" pitchFamily="18" charset="0"/>
              </a:rPr>
              <a:t>GİRİŞ</a:t>
            </a:r>
          </a:p>
        </p:txBody>
      </p:sp>
      <p:sp>
        <p:nvSpPr>
          <p:cNvPr id="2" name="İçerik Yer Tutucusu 1"/>
          <p:cNvSpPr>
            <a:spLocks noGrp="1"/>
          </p:cNvSpPr>
          <p:nvPr>
            <p:ph idx="4294967295"/>
          </p:nvPr>
        </p:nvSpPr>
        <p:spPr>
          <a:xfrm>
            <a:off x="342902" y="1792280"/>
            <a:ext cx="6172200" cy="7810500"/>
          </a:xfrm>
        </p:spPr>
        <p:txBody>
          <a:bodyPr>
            <a:normAutofit/>
          </a:bodyPr>
          <a:lstStyle/>
          <a:p>
            <a:pPr lvl="0" algn="just">
              <a:lnSpc>
                <a:spcPct val="150000"/>
              </a:lnSpc>
            </a:pPr>
            <a:r>
              <a:rPr lang="tr-TR" sz="1400" dirty="0">
                <a:latin typeface="Times New Roman" panose="02020603050405020304" pitchFamily="18" charset="0"/>
                <a:cs typeface="Times New Roman" panose="02020603050405020304" pitchFamily="18" charset="0"/>
              </a:rPr>
              <a:t>Sivas </a:t>
            </a:r>
            <a:r>
              <a:rPr lang="tr-TR" sz="1400" dirty="0">
                <a:latin typeface="Times New Roman" pitchFamily="18" charset="0"/>
                <a:ea typeface="Calibri" pitchFamily="34" charset="0"/>
                <a:cs typeface="Times New Roman" pitchFamily="18" charset="0"/>
              </a:rPr>
              <a:t>Sağlık Hizmetleri Uygulama </a:t>
            </a:r>
            <a:r>
              <a:rPr lang="tr-TR" sz="1400" dirty="0" smtClean="0">
                <a:latin typeface="Times New Roman" pitchFamily="18" charset="0"/>
                <a:ea typeface="Calibri" pitchFamily="34" charset="0"/>
                <a:cs typeface="Times New Roman" pitchFamily="18" charset="0"/>
              </a:rPr>
              <a:t>ve </a:t>
            </a:r>
            <a:r>
              <a:rPr lang="tr-TR" sz="1400" dirty="0">
                <a:latin typeface="Times New Roman" pitchFamily="18" charset="0"/>
                <a:ea typeface="Calibri" pitchFamily="34" charset="0"/>
                <a:cs typeface="Times New Roman" pitchFamily="18" charset="0"/>
              </a:rPr>
              <a:t>Araştırma Hastanesi</a:t>
            </a:r>
            <a:r>
              <a:rPr lang="tr-TR" sz="1400" dirty="0">
                <a:latin typeface="Arial" pitchFamily="34" charset="0"/>
                <a:cs typeface="Arial" pitchFamily="34" charset="0"/>
              </a:rPr>
              <a:t> </a:t>
            </a:r>
            <a:r>
              <a:rPr lang="tr-TR" sz="1400" dirty="0">
                <a:latin typeface="Times New Roman" panose="02020603050405020304" pitchFamily="18" charset="0"/>
                <a:cs typeface="Times New Roman" panose="02020603050405020304" pitchFamily="18" charset="0"/>
              </a:rPr>
              <a:t>; hasta hakları ve etik ilkeler doğrultusunda hastanın günlük yaşam gereksinimlerinin karşılanması, yaşam kalitesinin artırılması, hasta ve yakınlarının memnuniyetinin sağlanması için gerekli sağlık uygulamalarını belirli bir sistem dahilinde kesintisiz aynı nitelikte yapılmasını çalışmalarında esas alır. </a:t>
            </a:r>
          </a:p>
          <a:p>
            <a:pPr marL="109728" indent="0">
              <a:buNone/>
            </a:pPr>
            <a:endParaRPr lang="tr-TR" sz="1400" dirty="0">
              <a:latin typeface="Times New Roman" panose="02020603050405020304" pitchFamily="18" charset="0"/>
              <a:cs typeface="Times New Roman" panose="02020603050405020304" pitchFamily="18" charset="0"/>
            </a:endParaRPr>
          </a:p>
          <a:p>
            <a:pPr algn="just">
              <a:lnSpc>
                <a:spcPct val="150000"/>
              </a:lnSpc>
            </a:pPr>
            <a:r>
              <a:rPr lang="tr-TR" sz="1400" dirty="0">
                <a:latin typeface="Times New Roman" panose="02020603050405020304" pitchFamily="18" charset="0"/>
                <a:cs typeface="Times New Roman" panose="02020603050405020304" pitchFamily="18" charset="0"/>
              </a:rPr>
              <a:t>Sivas </a:t>
            </a:r>
            <a:r>
              <a:rPr lang="tr-TR" sz="1400" dirty="0">
                <a:latin typeface="Times New Roman" pitchFamily="18" charset="0"/>
                <a:ea typeface="Calibri" pitchFamily="34" charset="0"/>
                <a:cs typeface="Times New Roman" pitchFamily="18" charset="0"/>
              </a:rPr>
              <a:t>Sağlık Hizmetleri Uygulama </a:t>
            </a:r>
            <a:r>
              <a:rPr lang="tr-TR" sz="1400" dirty="0" smtClean="0">
                <a:latin typeface="Times New Roman" pitchFamily="18" charset="0"/>
                <a:ea typeface="Calibri" pitchFamily="34" charset="0"/>
                <a:cs typeface="Times New Roman" pitchFamily="18" charset="0"/>
              </a:rPr>
              <a:t>ve </a:t>
            </a:r>
            <a:r>
              <a:rPr lang="tr-TR" sz="1400" dirty="0">
                <a:latin typeface="Times New Roman" pitchFamily="18" charset="0"/>
                <a:ea typeface="Calibri" pitchFamily="34" charset="0"/>
                <a:cs typeface="Times New Roman" pitchFamily="18" charset="0"/>
              </a:rPr>
              <a:t>Araştırma Hastanesi</a:t>
            </a:r>
            <a:r>
              <a:rPr lang="tr-TR" sz="1400" dirty="0">
                <a:latin typeface="Arial" pitchFamily="34" charset="0"/>
                <a:cs typeface="Arial" pitchFamily="34" charset="0"/>
              </a:rPr>
              <a:t> </a:t>
            </a:r>
            <a:r>
              <a:rPr lang="tr-TR" sz="1400" b="1" dirty="0">
                <a:latin typeface="Times New Roman" panose="02020603050405020304" pitchFamily="18" charset="0"/>
                <a:cs typeface="Times New Roman" panose="02020603050405020304" pitchFamily="18" charset="0"/>
              </a:rPr>
              <a:t>ÇALIŞANLAR İÇİN UYUM EĞİTİMİ REHBERİ, </a:t>
            </a:r>
            <a:r>
              <a:rPr lang="tr-TR" sz="1400" dirty="0">
                <a:latin typeface="Times New Roman" panose="02020603050405020304" pitchFamily="18" charset="0"/>
                <a:cs typeface="Times New Roman" panose="02020603050405020304" pitchFamily="18" charset="0"/>
              </a:rPr>
              <a:t>hastanemizde yeni </a:t>
            </a:r>
            <a:r>
              <a:rPr lang="tr-TR" sz="1400" dirty="0" smtClean="0">
                <a:latin typeface="Times New Roman" panose="02020603050405020304" pitchFamily="18" charset="0"/>
                <a:cs typeface="Times New Roman" panose="02020603050405020304" pitchFamily="18" charset="0"/>
              </a:rPr>
              <a:t>göreve başlayan tüm çalışanlarımızı, </a:t>
            </a:r>
            <a:r>
              <a:rPr lang="tr-TR" sz="1400" dirty="0">
                <a:latin typeface="Times New Roman" panose="02020603050405020304" pitchFamily="18" charset="0"/>
                <a:cs typeface="Times New Roman" panose="02020603050405020304" pitchFamily="18" charset="0"/>
              </a:rPr>
              <a:t>hastanemizin yönetim yapısı ve işleyişi hakkında bilgilendirmek amacıyla hazırlanmıştır. Rehber aynı zamanda, hizmet alanları, personelin yeni başlama işlemleri, çalışma saatleri ve nöbet hizmetleri gibi konuların  bulunduğu bölümlerden oluşmaktadır. Hazırlanan ÇALIŞANLAR İÇİN UYUM EĞİTİMİ REHBERİ' </a:t>
            </a:r>
            <a:r>
              <a:rPr lang="tr-TR" sz="1400" dirty="0" err="1">
                <a:latin typeface="Times New Roman" panose="02020603050405020304" pitchFamily="18" charset="0"/>
                <a:cs typeface="Times New Roman" panose="02020603050405020304" pitchFamily="18" charset="0"/>
              </a:rPr>
              <a:t>nin</a:t>
            </a:r>
            <a:r>
              <a:rPr lang="tr-TR" sz="1400" dirty="0">
                <a:latin typeface="Times New Roman" panose="02020603050405020304" pitchFamily="18" charset="0"/>
                <a:cs typeface="Times New Roman" panose="02020603050405020304" pitchFamily="18" charset="0"/>
              </a:rPr>
              <a:t> kurumumuza yeni katılan çalışanlarımızın uyum sürecinin kolaylaştırmasının yanında hastanemizde halen görev yapan çalışanlarımıza da çalışmalarında rehberlik edeceği düşünülmektedir. </a:t>
            </a:r>
          </a:p>
        </p:txBody>
      </p:sp>
      <p:pic>
        <p:nvPicPr>
          <p:cNvPr id="6" name="Resim 5"/>
          <p:cNvPicPr/>
          <p:nvPr/>
        </p:nvPicPr>
        <p:blipFill rotWithShape="1">
          <a:blip r:embed="rId2"/>
          <a:srcRect l="14810" t="27857" r="50360" b="17394"/>
          <a:stretch/>
        </p:blipFill>
        <p:spPr bwMode="auto">
          <a:xfrm>
            <a:off x="312833" y="262293"/>
            <a:ext cx="1173868" cy="1137900"/>
          </a:xfrm>
          <a:prstGeom prst="rect">
            <a:avLst/>
          </a:prstGeom>
          <a:ln>
            <a:noFill/>
          </a:ln>
          <a:extLst>
            <a:ext uri="{53640926-AAD7-44D8-BBD7-CCE9431645EC}">
              <a14:shadowObscured xmlns:a14="http://schemas.microsoft.com/office/drawing/2010/main"/>
            </a:ext>
          </a:extLst>
        </p:spPr>
      </p:pic>
      <p:pic>
        <p:nvPicPr>
          <p:cNvPr id="7" name="Resim 6"/>
          <p:cNvPicPr/>
          <p:nvPr/>
        </p:nvPicPr>
        <p:blipFill rotWithShape="1">
          <a:blip r:embed="rId3"/>
          <a:srcRect l="14960" t="27847" r="49938" b="18426"/>
          <a:stretch/>
        </p:blipFill>
        <p:spPr bwMode="auto">
          <a:xfrm>
            <a:off x="5422797" y="262293"/>
            <a:ext cx="1152740" cy="11379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374057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4294967295"/>
          </p:nvPr>
        </p:nvSpPr>
        <p:spPr>
          <a:xfrm>
            <a:off x="188640" y="1639888"/>
            <a:ext cx="6054998" cy="6842125"/>
          </a:xfrm>
        </p:spPr>
        <p:txBody>
          <a:bodyPr>
            <a:normAutofit/>
          </a:bodyPr>
          <a:lstStyle/>
          <a:p>
            <a:pPr marL="0" indent="0" algn="just">
              <a:buNone/>
            </a:pPr>
            <a:endParaRPr lang="tr-TR" sz="1400" b="1" dirty="0" smtClean="0">
              <a:solidFill>
                <a:schemeClr val="accent2"/>
              </a:solidFill>
              <a:latin typeface="Times New Roman" panose="02020603050405020304" pitchFamily="18" charset="0"/>
              <a:cs typeface="Times New Roman" panose="02020603050405020304" pitchFamily="18" charset="0"/>
            </a:endParaRPr>
          </a:p>
          <a:p>
            <a:pPr algn="just"/>
            <a:r>
              <a:rPr lang="tr-TR" sz="1400" b="1" dirty="0" smtClean="0">
                <a:solidFill>
                  <a:schemeClr val="accent2"/>
                </a:solidFill>
                <a:latin typeface="Times New Roman" panose="02020603050405020304" pitchFamily="18" charset="0"/>
                <a:cs typeface="Times New Roman" panose="02020603050405020304" pitchFamily="18" charset="0"/>
              </a:rPr>
              <a:t>GENEL </a:t>
            </a:r>
            <a:r>
              <a:rPr lang="tr-TR" sz="1400" b="1" dirty="0">
                <a:solidFill>
                  <a:schemeClr val="accent2"/>
                </a:solidFill>
                <a:latin typeface="Times New Roman" panose="02020603050405020304" pitchFamily="18" charset="0"/>
                <a:cs typeface="Times New Roman" panose="02020603050405020304" pitchFamily="18" charset="0"/>
              </a:rPr>
              <a:t>UYUM </a:t>
            </a:r>
            <a:r>
              <a:rPr lang="tr-TR" sz="1400" b="1" dirty="0" err="1">
                <a:solidFill>
                  <a:schemeClr val="accent2"/>
                </a:solidFill>
                <a:latin typeface="Times New Roman" panose="02020603050405020304" pitchFamily="18" charset="0"/>
                <a:cs typeface="Times New Roman" panose="02020603050405020304" pitchFamily="18" charset="0"/>
              </a:rPr>
              <a:t>EĞİTİMi</a:t>
            </a:r>
            <a:r>
              <a:rPr lang="tr-TR" sz="1400" b="1" dirty="0">
                <a:solidFill>
                  <a:schemeClr val="accent2"/>
                </a:solidFill>
                <a:latin typeface="Times New Roman" panose="02020603050405020304" pitchFamily="18" charset="0"/>
                <a:cs typeface="Times New Roman" panose="02020603050405020304" pitchFamily="18" charset="0"/>
              </a:rPr>
              <a:t>:</a:t>
            </a:r>
            <a:endParaRPr lang="tr-TR" sz="1400" dirty="0">
              <a:solidFill>
                <a:schemeClr val="accent2"/>
              </a:solidFill>
              <a:latin typeface="Times New Roman" panose="02020603050405020304" pitchFamily="18" charset="0"/>
              <a:cs typeface="Times New Roman" panose="02020603050405020304" pitchFamily="18" charset="0"/>
            </a:endParaRPr>
          </a:p>
          <a:p>
            <a:pPr algn="just"/>
            <a:r>
              <a:rPr lang="tr-TR" sz="1400" dirty="0">
                <a:latin typeface="Times New Roman" panose="02020603050405020304" pitchFamily="18" charset="0"/>
                <a:cs typeface="Times New Roman" panose="02020603050405020304" pitchFamily="18" charset="0"/>
              </a:rPr>
              <a:t>Hastanemizde işe yeni başlayan tüm </a:t>
            </a:r>
            <a:r>
              <a:rPr lang="tr-TR" sz="1400" dirty="0" smtClean="0">
                <a:latin typeface="Times New Roman" panose="02020603050405020304" pitchFamily="18" charset="0"/>
                <a:cs typeface="Times New Roman" panose="02020603050405020304" pitchFamily="18" charset="0"/>
              </a:rPr>
              <a:t>çalışanlara genel </a:t>
            </a:r>
            <a:r>
              <a:rPr lang="tr-TR" sz="1400" dirty="0">
                <a:latin typeface="Times New Roman" panose="02020603050405020304" pitchFamily="18" charset="0"/>
                <a:cs typeface="Times New Roman" panose="02020603050405020304" pitchFamily="18" charset="0"/>
              </a:rPr>
              <a:t>uyum eğitimi verilir. İşe yeni başlayan çalışana; uyum eğitimi Eğitim Birimi  tarafından göreve başladığı </a:t>
            </a:r>
            <a:r>
              <a:rPr lang="tr-TR" sz="1400" dirty="0" smtClean="0">
                <a:latin typeface="Times New Roman" panose="02020603050405020304" pitchFamily="18" charset="0"/>
                <a:cs typeface="Times New Roman" panose="02020603050405020304" pitchFamily="18" charset="0"/>
              </a:rPr>
              <a:t>ilk 3 ay içinde planlanır.</a:t>
            </a:r>
          </a:p>
          <a:p>
            <a:pPr algn="just"/>
            <a:r>
              <a:rPr lang="tr-TR" sz="1400" dirty="0" smtClean="0">
                <a:latin typeface="Times New Roman" panose="02020603050405020304" pitchFamily="18" charset="0"/>
                <a:cs typeface="Times New Roman" panose="02020603050405020304" pitchFamily="18" charset="0"/>
              </a:rPr>
              <a:t>Uyum </a:t>
            </a:r>
            <a:r>
              <a:rPr lang="tr-TR" sz="1400" dirty="0">
                <a:latin typeface="Times New Roman" panose="02020603050405020304" pitchFamily="18" charset="0"/>
                <a:cs typeface="Times New Roman" panose="02020603050405020304" pitchFamily="18" charset="0"/>
              </a:rPr>
              <a:t>eğitiminde meslek gruplarının ihtiyaçlarına göre belirlenmiş konularda eğitim verilir. </a:t>
            </a:r>
          </a:p>
          <a:p>
            <a:pPr algn="just"/>
            <a:r>
              <a:rPr lang="tr-TR" sz="1400" dirty="0">
                <a:latin typeface="Times New Roman" panose="02020603050405020304" pitchFamily="18" charset="0"/>
                <a:cs typeface="Times New Roman" panose="02020603050405020304" pitchFamily="18" charset="0"/>
              </a:rPr>
              <a:t>Uyum eğitim programının; planlanması, süresi, eğiticilerinin belirlenmesi ve diğer eğitim ihtiyaçlarının temin edilmesi Eğitim Biriminin görevidir. </a:t>
            </a:r>
          </a:p>
          <a:p>
            <a:pPr algn="just"/>
            <a:r>
              <a:rPr lang="tr-TR" sz="1400" dirty="0">
                <a:latin typeface="Times New Roman" panose="02020603050405020304" pitchFamily="18" charset="0"/>
                <a:cs typeface="Times New Roman" panose="02020603050405020304" pitchFamily="18" charset="0"/>
              </a:rPr>
              <a:t>Eğitim kayıtları </a:t>
            </a:r>
            <a:r>
              <a:rPr lang="tr-TR" sz="1400" dirty="0" smtClean="0">
                <a:latin typeface="Times New Roman" panose="02020603050405020304" pitchFamily="18" charset="0"/>
                <a:cs typeface="Times New Roman" panose="02020603050405020304" pitchFamily="18" charset="0"/>
              </a:rPr>
              <a:t>eğitim </a:t>
            </a:r>
            <a:r>
              <a:rPr lang="tr-TR" sz="1400" dirty="0">
                <a:latin typeface="Times New Roman" panose="02020603050405020304" pitchFamily="18" charset="0"/>
                <a:cs typeface="Times New Roman" panose="02020603050405020304" pitchFamily="18" charset="0"/>
              </a:rPr>
              <a:t>s</a:t>
            </a:r>
            <a:r>
              <a:rPr lang="tr-TR" sz="1400" dirty="0" smtClean="0">
                <a:latin typeface="Times New Roman" panose="02020603050405020304" pitchFamily="18" charset="0"/>
                <a:cs typeface="Times New Roman" panose="02020603050405020304" pitchFamily="18" charset="0"/>
              </a:rPr>
              <a:t>orumlusu  </a:t>
            </a:r>
            <a:r>
              <a:rPr lang="tr-TR" sz="1400" dirty="0">
                <a:latin typeface="Times New Roman" panose="02020603050405020304" pitchFamily="18" charset="0"/>
                <a:cs typeface="Times New Roman" panose="02020603050405020304" pitchFamily="18" charset="0"/>
              </a:rPr>
              <a:t>tarafından </a:t>
            </a:r>
            <a:r>
              <a:rPr lang="tr-TR" sz="1400" dirty="0" smtClean="0">
                <a:latin typeface="Times New Roman" panose="02020603050405020304" pitchFamily="18" charset="0"/>
                <a:cs typeface="Times New Roman" panose="02020603050405020304" pitchFamily="18" charset="0"/>
              </a:rPr>
              <a:t>kalite </a:t>
            </a:r>
            <a:r>
              <a:rPr lang="tr-TR" sz="1400" dirty="0">
                <a:latin typeface="Times New Roman" panose="02020603050405020304" pitchFamily="18" charset="0"/>
                <a:cs typeface="Times New Roman" panose="02020603050405020304" pitchFamily="18" charset="0"/>
              </a:rPr>
              <a:t>b</a:t>
            </a:r>
            <a:r>
              <a:rPr lang="tr-TR" sz="1400" dirty="0" smtClean="0">
                <a:latin typeface="Times New Roman" panose="02020603050405020304" pitchFamily="18" charset="0"/>
                <a:cs typeface="Times New Roman" panose="02020603050405020304" pitchFamily="18" charset="0"/>
              </a:rPr>
              <a:t>irimine </a:t>
            </a:r>
            <a:r>
              <a:rPr lang="tr-TR" sz="1400" dirty="0">
                <a:latin typeface="Times New Roman" panose="02020603050405020304" pitchFamily="18" charset="0"/>
                <a:cs typeface="Times New Roman" panose="02020603050405020304" pitchFamily="18" charset="0"/>
              </a:rPr>
              <a:t>iletilir.  </a:t>
            </a:r>
          </a:p>
          <a:p>
            <a:pPr algn="just"/>
            <a:r>
              <a:rPr lang="tr-TR" sz="1400" dirty="0">
                <a:latin typeface="Times New Roman" panose="02020603050405020304" pitchFamily="18" charset="0"/>
                <a:cs typeface="Times New Roman" panose="02020603050405020304" pitchFamily="18" charset="0"/>
              </a:rPr>
              <a:t>Uyum eğitimleri hastane bilgi yönetim sistemine </a:t>
            </a:r>
            <a:r>
              <a:rPr lang="tr-TR" sz="1400" dirty="0" smtClean="0">
                <a:latin typeface="Times New Roman" panose="02020603050405020304" pitchFamily="18" charset="0"/>
                <a:cs typeface="Times New Roman" panose="02020603050405020304" pitchFamily="18" charset="0"/>
              </a:rPr>
              <a:t>kalite </a:t>
            </a:r>
            <a:r>
              <a:rPr lang="tr-TR" sz="1400" dirty="0">
                <a:latin typeface="Times New Roman" panose="02020603050405020304" pitchFamily="18" charset="0"/>
                <a:cs typeface="Times New Roman" panose="02020603050405020304" pitchFamily="18" charset="0"/>
              </a:rPr>
              <a:t>b</a:t>
            </a:r>
            <a:r>
              <a:rPr lang="tr-TR" sz="1400" dirty="0" smtClean="0">
                <a:latin typeface="Times New Roman" panose="02020603050405020304" pitchFamily="18" charset="0"/>
                <a:cs typeface="Times New Roman" panose="02020603050405020304" pitchFamily="18" charset="0"/>
              </a:rPr>
              <a:t>irimi </a:t>
            </a:r>
            <a:r>
              <a:rPr lang="tr-TR" sz="1400" dirty="0">
                <a:latin typeface="Times New Roman" panose="02020603050405020304" pitchFamily="18" charset="0"/>
                <a:cs typeface="Times New Roman" panose="02020603050405020304" pitchFamily="18" charset="0"/>
              </a:rPr>
              <a:t>tarafından kayıt edilir. </a:t>
            </a:r>
          </a:p>
          <a:p>
            <a:pPr algn="just"/>
            <a:endParaRPr lang="tr-TR" sz="1400" dirty="0">
              <a:latin typeface="Times New Roman" panose="02020603050405020304" pitchFamily="18" charset="0"/>
              <a:cs typeface="Times New Roman" panose="02020603050405020304" pitchFamily="18" charset="0"/>
            </a:endParaRPr>
          </a:p>
          <a:p>
            <a:pPr algn="just"/>
            <a:r>
              <a:rPr lang="tr-TR" sz="1400" b="1" dirty="0">
                <a:solidFill>
                  <a:schemeClr val="accent2"/>
                </a:solidFill>
                <a:latin typeface="Times New Roman" panose="02020603050405020304" pitchFamily="18" charset="0"/>
                <a:cs typeface="Times New Roman" panose="02020603050405020304" pitchFamily="18" charset="0"/>
              </a:rPr>
              <a:t>BÖLÜM UYUM EĞİTİMİ :</a:t>
            </a:r>
            <a:endParaRPr lang="tr-TR" sz="1400" dirty="0">
              <a:solidFill>
                <a:schemeClr val="accent2"/>
              </a:solidFill>
              <a:latin typeface="Times New Roman" panose="02020603050405020304" pitchFamily="18" charset="0"/>
              <a:cs typeface="Times New Roman" panose="02020603050405020304" pitchFamily="18" charset="0"/>
            </a:endParaRPr>
          </a:p>
          <a:p>
            <a:pPr algn="just"/>
            <a:r>
              <a:rPr lang="tr-TR" sz="1400" dirty="0" smtClean="0">
                <a:latin typeface="Times New Roman" panose="02020603050405020304" pitchFamily="18" charset="0"/>
                <a:cs typeface="Times New Roman" panose="02020603050405020304" pitchFamily="18" charset="0"/>
              </a:rPr>
              <a:t>Hastanemizde göreve başlayan tüm çalışanlara bölüm </a:t>
            </a:r>
            <a:r>
              <a:rPr lang="tr-TR" sz="1400" dirty="0">
                <a:latin typeface="Times New Roman" panose="02020603050405020304" pitchFamily="18" charset="0"/>
                <a:cs typeface="Times New Roman" panose="02020603050405020304" pitchFamily="18" charset="0"/>
              </a:rPr>
              <a:t>uyum eğitimi verilir. </a:t>
            </a:r>
          </a:p>
          <a:p>
            <a:pPr algn="just"/>
            <a:r>
              <a:rPr lang="tr-TR" sz="1400" dirty="0">
                <a:latin typeface="Times New Roman" panose="02020603050405020304" pitchFamily="18" charset="0"/>
                <a:cs typeface="Times New Roman" panose="02020603050405020304" pitchFamily="18" charset="0"/>
              </a:rPr>
              <a:t>Bölüm uyum eğitimi sorumluları tarafından takip edilir. </a:t>
            </a:r>
          </a:p>
          <a:p>
            <a:pPr algn="just"/>
            <a:r>
              <a:rPr lang="tr-TR" sz="1400" dirty="0">
                <a:latin typeface="Times New Roman" panose="02020603050405020304" pitchFamily="18" charset="0"/>
                <a:cs typeface="Times New Roman" panose="02020603050405020304" pitchFamily="18" charset="0"/>
              </a:rPr>
              <a:t>Bölüm uyum eğitimi sorumluları, birimlerin meslek bazında sorumluları ve bu sorumluların yetkilendirdiği çalışanlardır. </a:t>
            </a:r>
          </a:p>
          <a:p>
            <a:pPr algn="just"/>
            <a:r>
              <a:rPr lang="tr-TR" sz="1400" dirty="0">
                <a:latin typeface="Times New Roman" panose="02020603050405020304" pitchFamily="18" charset="0"/>
                <a:cs typeface="Times New Roman" panose="02020603050405020304" pitchFamily="18" charset="0"/>
              </a:rPr>
              <a:t>Bölüm uyum eğitimi konularını zorunlu eğitimler dışında birimler kendi ihtiyaçlarına göre belirler. </a:t>
            </a:r>
          </a:p>
          <a:p>
            <a:pPr algn="just"/>
            <a:r>
              <a:rPr lang="tr-TR" sz="1400" dirty="0">
                <a:latin typeface="Times New Roman" panose="02020603050405020304" pitchFamily="18" charset="0"/>
                <a:cs typeface="Times New Roman" panose="02020603050405020304" pitchFamily="18" charset="0"/>
              </a:rPr>
              <a:t>Verilen eğitimler çalışanların </a:t>
            </a:r>
            <a:r>
              <a:rPr lang="tr-TR" sz="1400" dirty="0" smtClean="0">
                <a:latin typeface="Times New Roman" panose="02020603050405020304" pitchFamily="18" charset="0"/>
                <a:cs typeface="Times New Roman" panose="02020603050405020304" pitchFamily="18" charset="0"/>
              </a:rPr>
              <a:t>bölüm </a:t>
            </a:r>
            <a:r>
              <a:rPr lang="tr-TR" sz="1400" dirty="0">
                <a:latin typeface="Times New Roman" panose="02020603050405020304" pitchFamily="18" charset="0"/>
                <a:cs typeface="Times New Roman" panose="02020603050405020304" pitchFamily="18" charset="0"/>
              </a:rPr>
              <a:t>uyum </a:t>
            </a:r>
            <a:r>
              <a:rPr lang="tr-TR" sz="1400" dirty="0" err="1">
                <a:latin typeface="Times New Roman" panose="02020603050405020304" pitchFamily="18" charset="0"/>
                <a:cs typeface="Times New Roman" panose="02020603050405020304" pitchFamily="18" charset="0"/>
              </a:rPr>
              <a:t>eğitımleri</a:t>
            </a:r>
            <a:r>
              <a:rPr lang="tr-TR" sz="1400" dirty="0">
                <a:latin typeface="Times New Roman" panose="02020603050405020304" pitchFamily="18" charset="0"/>
                <a:cs typeface="Times New Roman" panose="02020603050405020304" pitchFamily="18" charset="0"/>
              </a:rPr>
              <a:t> eğitim katılım </a:t>
            </a:r>
            <a:r>
              <a:rPr lang="tr-TR" sz="1400" dirty="0" smtClean="0">
                <a:latin typeface="Times New Roman" panose="02020603050405020304" pitchFamily="18" charset="0"/>
                <a:cs typeface="Times New Roman" panose="02020603050405020304" pitchFamily="18" charset="0"/>
              </a:rPr>
              <a:t>formuna </a:t>
            </a:r>
            <a:r>
              <a:rPr lang="tr-TR" sz="1400" dirty="0">
                <a:latin typeface="Times New Roman" panose="02020603050405020304" pitchFamily="18" charset="0"/>
                <a:cs typeface="Times New Roman" panose="02020603050405020304" pitchFamily="18" charset="0"/>
              </a:rPr>
              <a:t>kayıt edilir. Formlar Eğitim Sorumlusuna teslim edilir ve bir </a:t>
            </a:r>
            <a:r>
              <a:rPr lang="tr-TR" sz="1400" dirty="0" err="1">
                <a:latin typeface="Times New Roman" panose="02020603050405020304" pitchFamily="18" charset="0"/>
                <a:cs typeface="Times New Roman" panose="02020603050405020304" pitchFamily="18" charset="0"/>
              </a:rPr>
              <a:t>nüshasıda</a:t>
            </a:r>
            <a:r>
              <a:rPr lang="tr-TR" sz="1400" dirty="0">
                <a:latin typeface="Times New Roman" panose="02020603050405020304" pitchFamily="18" charset="0"/>
                <a:cs typeface="Times New Roman" panose="02020603050405020304" pitchFamily="18" charset="0"/>
              </a:rPr>
              <a:t> birim sorumlusu tarafından saklanır.</a:t>
            </a:r>
          </a:p>
          <a:p>
            <a:pPr algn="just"/>
            <a:r>
              <a:rPr lang="tr-TR" sz="1400" dirty="0">
                <a:latin typeface="Times New Roman" panose="02020603050405020304" pitchFamily="18" charset="0"/>
                <a:cs typeface="Times New Roman" panose="02020603050405020304" pitchFamily="18" charset="0"/>
              </a:rPr>
              <a:t>Eğitim Sorumlusu tarafından kayıta geçilmek üzere Kalite Birimine gönderilir.</a:t>
            </a:r>
          </a:p>
        </p:txBody>
      </p:sp>
      <p:pic>
        <p:nvPicPr>
          <p:cNvPr id="3" name="Resim 2"/>
          <p:cNvPicPr/>
          <p:nvPr/>
        </p:nvPicPr>
        <p:blipFill rotWithShape="1">
          <a:blip r:embed="rId2"/>
          <a:srcRect l="14810" t="27857" r="50360" b="17394"/>
          <a:stretch/>
        </p:blipFill>
        <p:spPr bwMode="auto">
          <a:xfrm>
            <a:off x="548680" y="370538"/>
            <a:ext cx="1099773" cy="1030315"/>
          </a:xfrm>
          <a:prstGeom prst="rect">
            <a:avLst/>
          </a:prstGeom>
          <a:ln>
            <a:noFill/>
          </a:ln>
          <a:extLst>
            <a:ext uri="{53640926-AAD7-44D8-BBD7-CCE9431645EC}">
              <a14:shadowObscured xmlns:a14="http://schemas.microsoft.com/office/drawing/2010/main"/>
            </a:ext>
          </a:extLst>
        </p:spPr>
      </p:pic>
      <p:pic>
        <p:nvPicPr>
          <p:cNvPr id="4" name="Resim 3"/>
          <p:cNvPicPr/>
          <p:nvPr/>
        </p:nvPicPr>
        <p:blipFill rotWithShape="1">
          <a:blip r:embed="rId3"/>
          <a:srcRect l="14960" t="27847" r="49938" b="18426"/>
          <a:stretch/>
        </p:blipFill>
        <p:spPr bwMode="auto">
          <a:xfrm>
            <a:off x="5085184" y="276010"/>
            <a:ext cx="1224136" cy="112484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726612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idx="4294967295"/>
          </p:nvPr>
        </p:nvSpPr>
        <p:spPr>
          <a:xfrm>
            <a:off x="332656" y="1416834"/>
            <a:ext cx="5581650" cy="363538"/>
          </a:xfrm>
        </p:spPr>
        <p:txBody>
          <a:bodyPr>
            <a:normAutofit/>
          </a:bodyPr>
          <a:lstStyle/>
          <a:p>
            <a:pPr algn="ctr"/>
            <a:r>
              <a:rPr lang="tr-TR" sz="1600" dirty="0" smtClean="0">
                <a:solidFill>
                  <a:schemeClr val="accent2"/>
                </a:solidFill>
                <a:effectLst/>
                <a:latin typeface="Times New Roman" panose="02020603050405020304" pitchFamily="18" charset="0"/>
                <a:cs typeface="Times New Roman" panose="02020603050405020304" pitchFamily="18" charset="0"/>
              </a:rPr>
              <a:t>GENEL </a:t>
            </a:r>
            <a:r>
              <a:rPr lang="tr-TR" sz="1600" dirty="0">
                <a:solidFill>
                  <a:schemeClr val="accent2"/>
                </a:solidFill>
                <a:effectLst/>
                <a:latin typeface="Times New Roman" panose="02020603050405020304" pitchFamily="18" charset="0"/>
                <a:cs typeface="Times New Roman" panose="02020603050405020304" pitchFamily="18" charset="0"/>
              </a:rPr>
              <a:t>UYUM EĞİTİMİ ve BÖLÜM UYUM EĞİTİMİ</a:t>
            </a:r>
          </a:p>
        </p:txBody>
      </p:sp>
      <p:sp>
        <p:nvSpPr>
          <p:cNvPr id="2" name="İçerik Yer Tutucusu 1"/>
          <p:cNvSpPr>
            <a:spLocks noGrp="1"/>
          </p:cNvSpPr>
          <p:nvPr>
            <p:ph idx="4294967295"/>
          </p:nvPr>
        </p:nvSpPr>
        <p:spPr>
          <a:xfrm>
            <a:off x="620688" y="1796352"/>
            <a:ext cx="5650123" cy="6973071"/>
          </a:xfrm>
        </p:spPr>
        <p:txBody>
          <a:bodyPr>
            <a:noAutofit/>
          </a:bodyPr>
          <a:lstStyle/>
          <a:p>
            <a:r>
              <a:rPr lang="tr-TR" sz="1200" b="1" dirty="0">
                <a:latin typeface="Times New Roman" panose="02020603050405020304" pitchFamily="18" charset="0"/>
                <a:cs typeface="Times New Roman" panose="02020603050405020304" pitchFamily="18" charset="0"/>
              </a:rPr>
              <a:t>1. </a:t>
            </a:r>
            <a:r>
              <a:rPr lang="tr-TR" sz="1200" b="1" dirty="0">
                <a:solidFill>
                  <a:schemeClr val="accent2"/>
                </a:solidFill>
                <a:latin typeface="Times New Roman" panose="02020603050405020304" pitchFamily="18" charset="0"/>
                <a:cs typeface="Times New Roman" panose="02020603050405020304" pitchFamily="18" charset="0"/>
              </a:rPr>
              <a:t>KURUMA YENİ KATILAN PERSONELİN BAŞLAMA İŞLEMLERİ </a:t>
            </a:r>
            <a:endParaRPr lang="tr-TR" sz="1200" dirty="0">
              <a:solidFill>
                <a:schemeClr val="accent2"/>
              </a:solidFill>
              <a:latin typeface="Times New Roman" panose="02020603050405020304" pitchFamily="18" charset="0"/>
              <a:cs typeface="Times New Roman" panose="02020603050405020304" pitchFamily="18" charset="0"/>
            </a:endParaRPr>
          </a:p>
          <a:p>
            <a:pPr>
              <a:lnSpc>
                <a:spcPct val="170000"/>
              </a:lnSpc>
            </a:pPr>
            <a:r>
              <a:rPr lang="tr-TR" sz="1200" dirty="0">
                <a:latin typeface="Times New Roman" panose="02020603050405020304" pitchFamily="18" charset="0"/>
                <a:cs typeface="Times New Roman" panose="02020603050405020304" pitchFamily="18" charset="0"/>
              </a:rPr>
              <a:t>Başlayışınızın yapılabilmesi için öncelikle </a:t>
            </a:r>
            <a:r>
              <a:rPr lang="tr-TR" sz="1200" dirty="0" smtClean="0">
                <a:latin typeface="Times New Roman" panose="02020603050405020304" pitchFamily="18" charset="0"/>
                <a:cs typeface="Times New Roman" panose="02020603050405020304" pitchFamily="18" charset="0"/>
              </a:rPr>
              <a:t>personel </a:t>
            </a:r>
            <a:r>
              <a:rPr lang="tr-TR" sz="1200" dirty="0">
                <a:latin typeface="Times New Roman" panose="02020603050405020304" pitchFamily="18" charset="0"/>
                <a:cs typeface="Times New Roman" panose="02020603050405020304" pitchFamily="18" charset="0"/>
              </a:rPr>
              <a:t>işlerine başvurmanız gerekmektedir. Çalışanlarımız bu işlemlerin ardından oryantasyon eğitimine tabi tutulur.</a:t>
            </a:r>
          </a:p>
          <a:p>
            <a:r>
              <a:rPr lang="tr-TR" sz="1200" b="1" dirty="0">
                <a:solidFill>
                  <a:schemeClr val="accent2"/>
                </a:solidFill>
                <a:latin typeface="Times New Roman" panose="02020603050405020304" pitchFamily="18" charset="0"/>
                <a:cs typeface="Times New Roman" panose="02020603050405020304" pitchFamily="18" charset="0"/>
              </a:rPr>
              <a:t>GENEL UYUM EĞİTİMİ </a:t>
            </a:r>
            <a:endParaRPr lang="tr-TR" sz="1200" dirty="0">
              <a:solidFill>
                <a:schemeClr val="accent2"/>
              </a:solidFill>
              <a:latin typeface="Times New Roman" panose="02020603050405020304" pitchFamily="18" charset="0"/>
              <a:cs typeface="Times New Roman" panose="02020603050405020304" pitchFamily="18" charset="0"/>
            </a:endParaRPr>
          </a:p>
          <a:p>
            <a:r>
              <a:rPr lang="tr-TR" sz="1200" dirty="0">
                <a:latin typeface="Times New Roman" panose="02020603050405020304" pitchFamily="18" charset="0"/>
                <a:cs typeface="Times New Roman" panose="02020603050405020304" pitchFamily="18" charset="0"/>
              </a:rPr>
              <a:t>1. Hastanenin Genel Tanıtımı </a:t>
            </a:r>
          </a:p>
          <a:p>
            <a:r>
              <a:rPr lang="tr-TR" sz="1200" dirty="0">
                <a:latin typeface="Times New Roman" panose="02020603050405020304" pitchFamily="18" charset="0"/>
                <a:cs typeface="Times New Roman" panose="02020603050405020304" pitchFamily="18" charset="0"/>
              </a:rPr>
              <a:t>2. Hastanede Uyulması Gereken Kurallar</a:t>
            </a:r>
          </a:p>
          <a:p>
            <a:r>
              <a:rPr lang="tr-TR" sz="1200" dirty="0">
                <a:latin typeface="Times New Roman" panose="02020603050405020304" pitchFamily="18" charset="0"/>
                <a:cs typeface="Times New Roman" panose="02020603050405020304" pitchFamily="18" charset="0"/>
              </a:rPr>
              <a:t>3. Hasta Güvenliği –Çalışan Güvenliği</a:t>
            </a:r>
          </a:p>
          <a:p>
            <a:r>
              <a:rPr lang="tr-TR" sz="1200" dirty="0">
                <a:latin typeface="Times New Roman" panose="02020603050405020304" pitchFamily="18" charset="0"/>
                <a:cs typeface="Times New Roman" panose="02020603050405020304" pitchFamily="18" charset="0"/>
              </a:rPr>
              <a:t>4. Hasta Hakları -Çalışan Hakları</a:t>
            </a:r>
          </a:p>
          <a:p>
            <a:r>
              <a:rPr lang="tr-TR" sz="1200" dirty="0">
                <a:latin typeface="Times New Roman" panose="02020603050405020304" pitchFamily="18" charset="0"/>
                <a:cs typeface="Times New Roman" panose="02020603050405020304" pitchFamily="18" charset="0"/>
              </a:rPr>
              <a:t>5. Kalite Yönetim Sistemi ve SKS Hakkında Bilgi </a:t>
            </a:r>
          </a:p>
          <a:p>
            <a:r>
              <a:rPr lang="tr-TR" sz="1200" dirty="0">
                <a:latin typeface="Times New Roman" panose="02020603050405020304" pitchFamily="18" charset="0"/>
                <a:cs typeface="Times New Roman" panose="02020603050405020304" pitchFamily="18" charset="0"/>
              </a:rPr>
              <a:t>6. Renkli Kod Eğitimi </a:t>
            </a:r>
          </a:p>
          <a:p>
            <a:r>
              <a:rPr lang="tr-TR" sz="1200" dirty="0">
                <a:latin typeface="Times New Roman" panose="02020603050405020304" pitchFamily="18" charset="0"/>
                <a:cs typeface="Times New Roman" panose="02020603050405020304" pitchFamily="18" charset="0"/>
              </a:rPr>
              <a:t>7. Atık Yönetimi </a:t>
            </a:r>
          </a:p>
          <a:p>
            <a:r>
              <a:rPr lang="tr-TR" sz="1200" dirty="0" smtClean="0">
                <a:latin typeface="Times New Roman" panose="02020603050405020304" pitchFamily="18" charset="0"/>
                <a:cs typeface="Times New Roman" panose="02020603050405020304" pitchFamily="18" charset="0"/>
              </a:rPr>
              <a:t>9</a:t>
            </a:r>
            <a:r>
              <a:rPr lang="tr-TR" sz="1200" dirty="0">
                <a:latin typeface="Times New Roman" panose="02020603050405020304" pitchFamily="18" charset="0"/>
                <a:cs typeface="Times New Roman" panose="02020603050405020304" pitchFamily="18" charset="0"/>
              </a:rPr>
              <a:t>. Güvenlik Raporlama Sistemi (Olay Bildirim) </a:t>
            </a:r>
            <a:endParaRPr lang="pt-BR" sz="1200" dirty="0">
              <a:latin typeface="Times New Roman" panose="02020603050405020304" pitchFamily="18" charset="0"/>
              <a:cs typeface="Times New Roman" panose="02020603050405020304" pitchFamily="18" charset="0"/>
            </a:endParaRPr>
          </a:p>
          <a:p>
            <a:r>
              <a:rPr lang="tr-TR" sz="1200" dirty="0">
                <a:latin typeface="Times New Roman" panose="02020603050405020304" pitchFamily="18" charset="0"/>
                <a:cs typeface="Times New Roman" panose="02020603050405020304" pitchFamily="18" charset="0"/>
              </a:rPr>
              <a:t>10. İletişim ve İletişim Becerileri </a:t>
            </a:r>
            <a:endParaRPr lang="tr-TR" sz="1200" dirty="0" smtClean="0">
              <a:latin typeface="Times New Roman" panose="02020603050405020304" pitchFamily="18" charset="0"/>
              <a:cs typeface="Times New Roman" panose="02020603050405020304" pitchFamily="18" charset="0"/>
            </a:endParaRPr>
          </a:p>
          <a:p>
            <a:r>
              <a:rPr lang="tr-TR" sz="1200" dirty="0" smtClean="0">
                <a:latin typeface="Times New Roman" panose="02020603050405020304" pitchFamily="18" charset="0"/>
                <a:cs typeface="Times New Roman" panose="02020603050405020304" pitchFamily="18" charset="0"/>
              </a:rPr>
              <a:t>11.Fiziksel, Bilgi ve bilişim Mahremiyeti Eğitimleri</a:t>
            </a:r>
            <a:endParaRPr lang="tr-TR" sz="1200" dirty="0">
              <a:latin typeface="Times New Roman" panose="02020603050405020304" pitchFamily="18" charset="0"/>
              <a:cs typeface="Times New Roman" panose="02020603050405020304" pitchFamily="18" charset="0"/>
            </a:endParaRPr>
          </a:p>
          <a:p>
            <a:r>
              <a:rPr lang="da-DK" sz="1200" dirty="0">
                <a:latin typeface="Times New Roman" panose="02020603050405020304" pitchFamily="18" charset="0"/>
                <a:cs typeface="Times New Roman" panose="02020603050405020304" pitchFamily="18" charset="0"/>
              </a:rPr>
              <a:t>1</a:t>
            </a:r>
            <a:r>
              <a:rPr lang="tr-TR" sz="1200" dirty="0">
                <a:latin typeface="Times New Roman" panose="02020603050405020304" pitchFamily="18" charset="0"/>
                <a:cs typeface="Times New Roman" panose="02020603050405020304" pitchFamily="18" charset="0"/>
              </a:rPr>
              <a:t>1</a:t>
            </a:r>
            <a:r>
              <a:rPr lang="da-DK" sz="1200" dirty="0">
                <a:latin typeface="Times New Roman" panose="02020603050405020304" pitchFamily="18" charset="0"/>
                <a:cs typeface="Times New Roman" panose="02020603050405020304" pitchFamily="18" charset="0"/>
              </a:rPr>
              <a:t>. Yasal Sorumluluklar ve Özlük </a:t>
            </a:r>
            <a:r>
              <a:rPr lang="da-DK" sz="1200" dirty="0" smtClean="0">
                <a:latin typeface="Times New Roman" panose="02020603050405020304" pitchFamily="18" charset="0"/>
                <a:cs typeface="Times New Roman" panose="02020603050405020304" pitchFamily="18" charset="0"/>
              </a:rPr>
              <a:t>Hakları</a:t>
            </a:r>
            <a:endParaRPr lang="tr-TR" sz="1200" dirty="0" smtClean="0">
              <a:latin typeface="Times New Roman" panose="02020603050405020304" pitchFamily="18" charset="0"/>
              <a:cs typeface="Times New Roman" panose="02020603050405020304" pitchFamily="18" charset="0"/>
            </a:endParaRPr>
          </a:p>
          <a:p>
            <a:r>
              <a:rPr lang="tr-TR" sz="1200" dirty="0" smtClean="0">
                <a:latin typeface="Times New Roman" panose="02020603050405020304" pitchFamily="18" charset="0"/>
                <a:cs typeface="Times New Roman" panose="02020603050405020304" pitchFamily="18" charset="0"/>
              </a:rPr>
              <a:t>12.Acil Durum ve Afet Eğitimi</a:t>
            </a:r>
          </a:p>
          <a:p>
            <a:r>
              <a:rPr lang="tr-TR" sz="1200" dirty="0" smtClean="0">
                <a:latin typeface="Times New Roman" panose="02020603050405020304" pitchFamily="18" charset="0"/>
                <a:cs typeface="Times New Roman" panose="02020603050405020304" pitchFamily="18" charset="0"/>
              </a:rPr>
              <a:t>13.İş Sağlığı ve Güvenliği Eğitimleri</a:t>
            </a:r>
            <a:endParaRPr lang="tr-TR" sz="1200" dirty="0">
              <a:latin typeface="Times New Roman" panose="02020603050405020304" pitchFamily="18" charset="0"/>
              <a:cs typeface="Times New Roman" panose="02020603050405020304" pitchFamily="18" charset="0"/>
            </a:endParaRPr>
          </a:p>
          <a:p>
            <a:r>
              <a:rPr lang="tr-TR" sz="1200" b="1" dirty="0" smtClean="0">
                <a:solidFill>
                  <a:schemeClr val="accent2"/>
                </a:solidFill>
                <a:latin typeface="Times New Roman" panose="02020603050405020304" pitchFamily="18" charset="0"/>
                <a:cs typeface="Times New Roman" panose="02020603050405020304" pitchFamily="18" charset="0"/>
              </a:rPr>
              <a:t>PERSONELİN </a:t>
            </a:r>
            <a:r>
              <a:rPr lang="tr-TR" sz="1200" b="1" dirty="0">
                <a:solidFill>
                  <a:schemeClr val="accent2"/>
                </a:solidFill>
                <a:latin typeface="Times New Roman" panose="02020603050405020304" pitchFamily="18" charset="0"/>
                <a:cs typeface="Times New Roman" panose="02020603050405020304" pitchFamily="18" charset="0"/>
              </a:rPr>
              <a:t>BÖLÜM UYUM EĞİTİMİ </a:t>
            </a:r>
            <a:endParaRPr lang="tr-TR" sz="1200" dirty="0">
              <a:solidFill>
                <a:schemeClr val="accent2"/>
              </a:solidFill>
              <a:latin typeface="Times New Roman" panose="02020603050405020304" pitchFamily="18" charset="0"/>
              <a:cs typeface="Times New Roman" panose="02020603050405020304" pitchFamily="18" charset="0"/>
            </a:endParaRPr>
          </a:p>
          <a:p>
            <a:r>
              <a:rPr lang="tr-TR" sz="1200" dirty="0">
                <a:latin typeface="Times New Roman" panose="02020603050405020304" pitchFamily="18" charset="0"/>
                <a:cs typeface="Times New Roman" panose="02020603050405020304" pitchFamily="18" charset="0"/>
              </a:rPr>
              <a:t>1.Bölüm Yöneticileri Ve Çalışanları </a:t>
            </a:r>
          </a:p>
          <a:p>
            <a:r>
              <a:rPr lang="tr-TR" sz="1200" dirty="0">
                <a:latin typeface="Times New Roman" panose="02020603050405020304" pitchFamily="18" charset="0"/>
                <a:cs typeface="Times New Roman" panose="02020603050405020304" pitchFamily="18" charset="0"/>
              </a:rPr>
              <a:t>2.Bölümün Faaliyetleri Ve İşleyişi </a:t>
            </a:r>
          </a:p>
          <a:p>
            <a:r>
              <a:rPr lang="tr-TR" sz="1200" dirty="0">
                <a:latin typeface="Times New Roman" panose="02020603050405020304" pitchFamily="18" charset="0"/>
                <a:cs typeface="Times New Roman" panose="02020603050405020304" pitchFamily="18" charset="0"/>
              </a:rPr>
              <a:t>3.Bölümün Tanıtımı </a:t>
            </a:r>
          </a:p>
          <a:p>
            <a:r>
              <a:rPr lang="tr-TR" sz="1200" dirty="0">
                <a:latin typeface="Times New Roman" panose="02020603050405020304" pitchFamily="18" charset="0"/>
                <a:cs typeface="Times New Roman" panose="02020603050405020304" pitchFamily="18" charset="0"/>
              </a:rPr>
              <a:t>4.Enfeksiyon Kontrolü </a:t>
            </a:r>
          </a:p>
          <a:p>
            <a:r>
              <a:rPr lang="tr-TR" sz="1200" dirty="0">
                <a:latin typeface="Times New Roman" panose="02020603050405020304" pitchFamily="18" charset="0"/>
                <a:cs typeface="Times New Roman" panose="02020603050405020304" pitchFamily="18" charset="0"/>
              </a:rPr>
              <a:t>5.Tıbbi ve İdari Protokoller</a:t>
            </a:r>
          </a:p>
        </p:txBody>
      </p:sp>
      <p:pic>
        <p:nvPicPr>
          <p:cNvPr id="4" name="Resim 3"/>
          <p:cNvPicPr/>
          <p:nvPr/>
        </p:nvPicPr>
        <p:blipFill rotWithShape="1">
          <a:blip r:embed="rId2"/>
          <a:srcRect l="14810" t="27857" r="50360" b="17394"/>
          <a:stretch/>
        </p:blipFill>
        <p:spPr bwMode="auto">
          <a:xfrm>
            <a:off x="620688" y="370538"/>
            <a:ext cx="1099773" cy="1030315"/>
          </a:xfrm>
          <a:prstGeom prst="rect">
            <a:avLst/>
          </a:prstGeom>
          <a:ln>
            <a:noFill/>
          </a:ln>
          <a:extLst>
            <a:ext uri="{53640926-AAD7-44D8-BBD7-CCE9431645EC}">
              <a14:shadowObscured xmlns:a14="http://schemas.microsoft.com/office/drawing/2010/main"/>
            </a:ext>
          </a:extLst>
        </p:spPr>
      </p:pic>
      <p:pic>
        <p:nvPicPr>
          <p:cNvPr id="5" name="Resim 4"/>
          <p:cNvPicPr/>
          <p:nvPr/>
        </p:nvPicPr>
        <p:blipFill rotWithShape="1">
          <a:blip r:embed="rId3"/>
          <a:srcRect l="14960" t="27847" r="49938" b="18426"/>
          <a:stretch/>
        </p:blipFill>
        <p:spPr bwMode="auto">
          <a:xfrm>
            <a:off x="5085184" y="276010"/>
            <a:ext cx="1224136" cy="112484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497123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4294967295"/>
          </p:nvPr>
        </p:nvSpPr>
        <p:spPr>
          <a:xfrm>
            <a:off x="461154" y="2000672"/>
            <a:ext cx="5849069" cy="5460975"/>
          </a:xfrm>
        </p:spPr>
        <p:txBody>
          <a:bodyPr>
            <a:normAutofit/>
          </a:bodyPr>
          <a:lstStyle/>
          <a:p>
            <a:pPr marL="109728" indent="0">
              <a:buNone/>
            </a:pPr>
            <a:endParaRPr lang="tr-TR" sz="1600" b="1" dirty="0">
              <a:solidFill>
                <a:schemeClr val="accent2"/>
              </a:solidFill>
              <a:latin typeface="Times New Roman" panose="02020603050405020304" pitchFamily="18" charset="0"/>
              <a:cs typeface="Times New Roman" panose="02020603050405020304" pitchFamily="18" charset="0"/>
            </a:endParaRPr>
          </a:p>
          <a:p>
            <a:pPr marL="109728" indent="0" algn="just">
              <a:buNone/>
            </a:pPr>
            <a:r>
              <a:rPr lang="tr-TR" sz="1600" b="1" dirty="0" smtClean="0">
                <a:solidFill>
                  <a:schemeClr val="accent2"/>
                </a:solidFill>
                <a:latin typeface="Times New Roman" panose="02020603050405020304" pitchFamily="18" charset="0"/>
                <a:cs typeface="Times New Roman" panose="02020603050405020304" pitchFamily="18" charset="0"/>
              </a:rPr>
              <a:t>Tüm çalışanlar genel </a:t>
            </a:r>
            <a:r>
              <a:rPr lang="tr-TR" sz="1600" b="1" dirty="0">
                <a:solidFill>
                  <a:schemeClr val="accent2"/>
                </a:solidFill>
                <a:latin typeface="Times New Roman" panose="02020603050405020304" pitchFamily="18" charset="0"/>
                <a:cs typeface="Times New Roman" panose="02020603050405020304" pitchFamily="18" charset="0"/>
              </a:rPr>
              <a:t>görev, yetki ve sorumluluklarını yerine getirmekle yükümlüdürler. </a:t>
            </a:r>
            <a:endParaRPr lang="tr-TR" sz="1600" b="1" dirty="0" smtClean="0">
              <a:solidFill>
                <a:schemeClr val="accent2"/>
              </a:solidFill>
              <a:latin typeface="Times New Roman" panose="02020603050405020304" pitchFamily="18" charset="0"/>
              <a:cs typeface="Times New Roman" panose="02020603050405020304" pitchFamily="18" charset="0"/>
            </a:endParaRPr>
          </a:p>
          <a:p>
            <a:pPr marL="109728" indent="0" algn="just">
              <a:buNone/>
            </a:pPr>
            <a:r>
              <a:rPr lang="tr-TR" sz="1600" b="1" dirty="0" smtClean="0">
                <a:solidFill>
                  <a:schemeClr val="accent2"/>
                </a:solidFill>
                <a:latin typeface="Times New Roman" panose="02020603050405020304" pitchFamily="18" charset="0"/>
                <a:cs typeface="Times New Roman" panose="02020603050405020304" pitchFamily="18" charset="0"/>
              </a:rPr>
              <a:t>Hastanemizde 2009 yılından beri sağlıkta Kalite Standartları uygulamaları etkin olarak yürütülmektedir. Tüm çalışanlar bu standartların belirlediği hedeflere göre hizmet sunarlar.</a:t>
            </a:r>
          </a:p>
          <a:p>
            <a:pPr algn="just"/>
            <a:r>
              <a:rPr lang="tr-TR" sz="1400" dirty="0" smtClean="0">
                <a:latin typeface="Times New Roman" panose="02020603050405020304" pitchFamily="18" charset="0"/>
                <a:cs typeface="Times New Roman" panose="02020603050405020304" pitchFamily="18" charset="0"/>
              </a:rPr>
              <a:t>1</a:t>
            </a:r>
            <a:r>
              <a:rPr lang="tr-TR" sz="1400" dirty="0">
                <a:latin typeface="Times New Roman" panose="02020603050405020304" pitchFamily="18" charset="0"/>
                <a:cs typeface="Times New Roman" panose="02020603050405020304" pitchFamily="18" charset="0"/>
              </a:rPr>
              <a:t>. Çalışanlar tanıtım kartı kullanmalıdır. Tanıtım kartları çalışma süresince takılmalıdır. </a:t>
            </a:r>
          </a:p>
          <a:p>
            <a:pPr algn="just"/>
            <a:r>
              <a:rPr lang="tr-TR" sz="1400" dirty="0">
                <a:latin typeface="Times New Roman" panose="02020603050405020304" pitchFamily="18" charset="0"/>
                <a:cs typeface="Times New Roman" panose="02020603050405020304" pitchFamily="18" charset="0"/>
              </a:rPr>
              <a:t>2. </a:t>
            </a:r>
            <a:r>
              <a:rPr lang="tr-TR" sz="1400" dirty="0" smtClean="0">
                <a:latin typeface="Times New Roman" panose="02020603050405020304" pitchFamily="18" charset="0"/>
                <a:cs typeface="Times New Roman" panose="02020603050405020304" pitchFamily="18" charset="0"/>
              </a:rPr>
              <a:t>Çalışanlar Hasta Haklarına uygun hareket etmelidirler.</a:t>
            </a:r>
          </a:p>
          <a:p>
            <a:pPr algn="just"/>
            <a:r>
              <a:rPr lang="tr-TR" sz="1400" dirty="0" smtClean="0">
                <a:latin typeface="Times New Roman" panose="02020603050405020304" pitchFamily="18" charset="0"/>
                <a:cs typeface="Times New Roman" panose="02020603050405020304" pitchFamily="18" charset="0"/>
              </a:rPr>
              <a:t>3.Kurumun temel amaç ve hedeflerine uygun davranmak ve hastaneyi en iyi şekilde temsil ettiğinin bilincinde olarak çalışmalıdırlar.</a:t>
            </a:r>
          </a:p>
          <a:p>
            <a:pPr algn="just">
              <a:lnSpc>
                <a:spcPct val="150000"/>
              </a:lnSpc>
            </a:pPr>
            <a:r>
              <a:rPr lang="tr-TR" sz="1400" dirty="0" smtClean="0">
                <a:latin typeface="Times New Roman" panose="02020603050405020304" pitchFamily="18" charset="0"/>
                <a:cs typeface="Times New Roman" panose="02020603050405020304" pitchFamily="18" charset="0"/>
              </a:rPr>
              <a:t>4.Tüm çalışanlarımız mesleğine özgü tanımlanmış bir üniforması varsa çalışırken mutlaka üniforma bütünlüğüne uygun giyinmelidir.</a:t>
            </a:r>
          </a:p>
          <a:p>
            <a:pPr algn="just"/>
            <a:r>
              <a:rPr lang="tr-TR" sz="1400" dirty="0" smtClean="0">
                <a:latin typeface="Times New Roman" panose="02020603050405020304" pitchFamily="18" charset="0"/>
                <a:cs typeface="Times New Roman" panose="02020603050405020304" pitchFamily="18" charset="0"/>
              </a:rPr>
              <a:t>5.Tüm çalışanlarımız kanunlarla verilen yükümlülükler dışında kurumun belirlediği  kural ve yönetmeliklere uygun davranmalıdır.</a:t>
            </a:r>
          </a:p>
          <a:p>
            <a:endParaRPr lang="tr-TR" sz="1600" dirty="0">
              <a:latin typeface="Times New Roman" panose="02020603050405020304" pitchFamily="18" charset="0"/>
              <a:cs typeface="Times New Roman" panose="02020603050405020304" pitchFamily="18" charset="0"/>
            </a:endParaRPr>
          </a:p>
          <a:p>
            <a:pPr marL="109728" indent="0">
              <a:buNone/>
            </a:pPr>
            <a:endParaRPr lang="tr-TR" sz="1600" dirty="0">
              <a:latin typeface="Times New Roman" panose="02020603050405020304" pitchFamily="18" charset="0"/>
              <a:cs typeface="Times New Roman" panose="02020603050405020304" pitchFamily="18" charset="0"/>
            </a:endParaRPr>
          </a:p>
          <a:p>
            <a:endParaRPr lang="tr-TR" sz="1600" dirty="0"/>
          </a:p>
        </p:txBody>
      </p:sp>
      <p:pic>
        <p:nvPicPr>
          <p:cNvPr id="3" name="Resim 2"/>
          <p:cNvPicPr/>
          <p:nvPr/>
        </p:nvPicPr>
        <p:blipFill rotWithShape="1">
          <a:blip r:embed="rId2"/>
          <a:srcRect l="14810" t="27857" r="50360" b="17394"/>
          <a:stretch/>
        </p:blipFill>
        <p:spPr bwMode="auto">
          <a:xfrm>
            <a:off x="692696" y="261380"/>
            <a:ext cx="1099773" cy="1030315"/>
          </a:xfrm>
          <a:prstGeom prst="rect">
            <a:avLst/>
          </a:prstGeom>
          <a:ln>
            <a:noFill/>
          </a:ln>
          <a:extLst>
            <a:ext uri="{53640926-AAD7-44D8-BBD7-CCE9431645EC}">
              <a14:shadowObscured xmlns:a14="http://schemas.microsoft.com/office/drawing/2010/main"/>
            </a:ext>
          </a:extLst>
        </p:spPr>
      </p:pic>
      <p:pic>
        <p:nvPicPr>
          <p:cNvPr id="4" name="Resim 3"/>
          <p:cNvPicPr/>
          <p:nvPr/>
        </p:nvPicPr>
        <p:blipFill rotWithShape="1">
          <a:blip r:embed="rId3"/>
          <a:srcRect l="14960" t="27847" r="49938" b="18426"/>
          <a:stretch/>
        </p:blipFill>
        <p:spPr bwMode="auto">
          <a:xfrm>
            <a:off x="5085184" y="276010"/>
            <a:ext cx="1224136" cy="112484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068448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4294967295"/>
          </p:nvPr>
        </p:nvSpPr>
        <p:spPr>
          <a:xfrm>
            <a:off x="332656" y="1784648"/>
            <a:ext cx="6264696" cy="6264696"/>
          </a:xfrm>
        </p:spPr>
        <p:txBody>
          <a:bodyPr>
            <a:normAutofit fontScale="92500"/>
          </a:bodyPr>
          <a:lstStyle/>
          <a:p>
            <a:pPr marL="0" indent="0">
              <a:lnSpc>
                <a:spcPct val="200000"/>
              </a:lnSpc>
              <a:buNone/>
            </a:pPr>
            <a:endParaRPr lang="tr-TR" sz="1800" b="1" dirty="0">
              <a:latin typeface="Times New Roman" panose="02020603050405020304" pitchFamily="18" charset="0"/>
              <a:cs typeface="Times New Roman" panose="02020603050405020304" pitchFamily="18" charset="0"/>
            </a:endParaRPr>
          </a:p>
          <a:p>
            <a:pPr marL="109728" indent="0" algn="just">
              <a:lnSpc>
                <a:spcPct val="200000"/>
              </a:lnSpc>
              <a:buNone/>
            </a:pPr>
            <a:r>
              <a:rPr lang="tr-TR" sz="1800" b="1" dirty="0" smtClean="0">
                <a:latin typeface="Times New Roman" panose="02020603050405020304" pitchFamily="18" charset="0"/>
                <a:cs typeface="Times New Roman" panose="02020603050405020304" pitchFamily="18" charset="0"/>
              </a:rPr>
              <a:t>BEBEK </a:t>
            </a:r>
            <a:r>
              <a:rPr lang="tr-TR" sz="1800" b="1" dirty="0">
                <a:latin typeface="Times New Roman" panose="02020603050405020304" pitchFamily="18" charset="0"/>
                <a:cs typeface="Times New Roman" panose="02020603050405020304" pitchFamily="18" charset="0"/>
              </a:rPr>
              <a:t>DOSTU HASTANE </a:t>
            </a:r>
            <a:endParaRPr lang="tr-TR" sz="1800" dirty="0">
              <a:latin typeface="Times New Roman" panose="02020603050405020304" pitchFamily="18" charset="0"/>
              <a:cs typeface="Times New Roman" panose="02020603050405020304" pitchFamily="18" charset="0"/>
            </a:endParaRPr>
          </a:p>
          <a:p>
            <a:pPr algn="just">
              <a:lnSpc>
                <a:spcPct val="200000"/>
              </a:lnSpc>
            </a:pPr>
            <a:r>
              <a:rPr lang="tr-TR" sz="1400" dirty="0">
                <a:latin typeface="Times New Roman" panose="02020603050405020304" pitchFamily="18" charset="0"/>
                <a:cs typeface="Times New Roman" panose="02020603050405020304" pitchFamily="18" charset="0"/>
              </a:rPr>
              <a:t>Anne sütünün özendirilmesi ve annelere emzirme konusunda bilgi ve doğru alışkanlıkların kazandırılmasına yönelik olarak; </a:t>
            </a:r>
          </a:p>
          <a:p>
            <a:pPr algn="just">
              <a:lnSpc>
                <a:spcPct val="200000"/>
              </a:lnSpc>
            </a:pPr>
            <a:r>
              <a:rPr lang="tr-TR" sz="1400" dirty="0">
                <a:latin typeface="Times New Roman" panose="02020603050405020304" pitchFamily="18" charset="0"/>
                <a:cs typeface="Times New Roman" panose="02020603050405020304" pitchFamily="18" charset="0"/>
              </a:rPr>
              <a:t>Sağlık Bakanlığı ve UNICEF' in çalışmaları kapsamında, doğum hizmeti veren hastanelerde emzirmenin başarılı ve yerleşik bir uygulama haline gelmesini sağlamak üzere 1991 yılında “Anne Sütünün Teşviki ve Bebek Dostu Hastaneler” programı başlatıldı. </a:t>
            </a:r>
          </a:p>
          <a:p>
            <a:pPr algn="just">
              <a:lnSpc>
                <a:spcPct val="200000"/>
              </a:lnSpc>
            </a:pPr>
            <a:r>
              <a:rPr lang="tr-TR" sz="1400" dirty="0">
                <a:latin typeface="Times New Roman" panose="02020603050405020304" pitchFamily="18" charset="0"/>
                <a:cs typeface="Times New Roman" panose="02020603050405020304" pitchFamily="18" charset="0"/>
              </a:rPr>
              <a:t>Doğum hizmeti veren hastanelerden; gebeliklerinden itibaren anne adaylarını anne sütü ve emzirme konusunda bilgilendiren, doğumdan hemen sonra annelerin bebeklerini emzirmesini sağlayan, güncel bilgilerle eğitilmiş sağlık personeli ile annelere bebeklerini nasıl emzirecekleri konusunda yardımcı olan hastaneler “Bebek Dostu Hastane'' </a:t>
            </a:r>
            <a:r>
              <a:rPr lang="tr-TR" sz="1400" dirty="0" err="1" smtClean="0">
                <a:latin typeface="Times New Roman" panose="02020603050405020304" pitchFamily="18" charset="0"/>
                <a:cs typeface="Times New Roman" panose="02020603050405020304" pitchFamily="18" charset="0"/>
              </a:rPr>
              <a:t>ünvanı</a:t>
            </a:r>
            <a:r>
              <a:rPr lang="tr-TR" sz="1400" dirty="0" smtClean="0">
                <a:latin typeface="Times New Roman" panose="02020603050405020304" pitchFamily="18" charset="0"/>
                <a:cs typeface="Times New Roman" panose="02020603050405020304" pitchFamily="18" charset="0"/>
              </a:rPr>
              <a:t> almıştır</a:t>
            </a:r>
            <a:r>
              <a:rPr lang="tr-TR" sz="1400" dirty="0">
                <a:latin typeface="Times New Roman" panose="02020603050405020304" pitchFamily="18" charset="0"/>
                <a:cs typeface="Times New Roman" panose="02020603050405020304" pitchFamily="18" charset="0"/>
              </a:rPr>
              <a:t>. Halen “Bebek Dostu Hastane” çalışmalarını aktif olarak yürütmektedir. </a:t>
            </a:r>
          </a:p>
          <a:p>
            <a:pPr algn="just">
              <a:lnSpc>
                <a:spcPct val="200000"/>
              </a:lnSpc>
            </a:pPr>
            <a:r>
              <a:rPr lang="tr-TR" sz="1400" b="1" dirty="0">
                <a:latin typeface="Times New Roman" panose="02020603050405020304" pitchFamily="18" charset="0"/>
                <a:cs typeface="Times New Roman" panose="02020603050405020304" pitchFamily="18" charset="0"/>
              </a:rPr>
              <a:t>Hastanemiz 2014 yılında “Bebek Dostu Hastane” olarak kabul edilmiştir. </a:t>
            </a:r>
            <a:endParaRPr lang="tr-TR" sz="1400" dirty="0">
              <a:latin typeface="Times New Roman" panose="02020603050405020304" pitchFamily="18" charset="0"/>
              <a:cs typeface="Times New Roman" panose="02020603050405020304" pitchFamily="18" charset="0"/>
            </a:endParaRPr>
          </a:p>
        </p:txBody>
      </p:sp>
      <p:pic>
        <p:nvPicPr>
          <p:cNvPr id="3" name="Resim 2"/>
          <p:cNvPicPr>
            <a:picLocks noChangeAspect="1"/>
          </p:cNvPicPr>
          <p:nvPr/>
        </p:nvPicPr>
        <p:blipFill>
          <a:blip r:embed="rId2"/>
          <a:stretch>
            <a:fillRect/>
          </a:stretch>
        </p:blipFill>
        <p:spPr>
          <a:xfrm>
            <a:off x="476672" y="390959"/>
            <a:ext cx="1097375" cy="1030313"/>
          </a:xfrm>
          <a:prstGeom prst="rect">
            <a:avLst/>
          </a:prstGeom>
        </p:spPr>
      </p:pic>
      <p:pic>
        <p:nvPicPr>
          <p:cNvPr id="4" name="Resim 3"/>
          <p:cNvPicPr>
            <a:picLocks noChangeAspect="1"/>
          </p:cNvPicPr>
          <p:nvPr/>
        </p:nvPicPr>
        <p:blipFill>
          <a:blip r:embed="rId3"/>
          <a:stretch>
            <a:fillRect/>
          </a:stretch>
        </p:blipFill>
        <p:spPr>
          <a:xfrm>
            <a:off x="5157192" y="293414"/>
            <a:ext cx="1225402" cy="1127858"/>
          </a:xfrm>
          <a:prstGeom prst="rect">
            <a:avLst/>
          </a:prstGeom>
        </p:spPr>
      </p:pic>
    </p:spTree>
    <p:extLst>
      <p:ext uri="{BB962C8B-B14F-4D97-AF65-F5344CB8AC3E}">
        <p14:creationId xmlns:p14="http://schemas.microsoft.com/office/powerpoint/2010/main" val="19301171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92696" y="2648745"/>
            <a:ext cx="5184576" cy="2769989"/>
          </a:xfrm>
          <a:prstGeom prst="rect">
            <a:avLst/>
          </a:prstGeom>
        </p:spPr>
        <p:txBody>
          <a:bodyPr wrap="square">
            <a:spAutoFit/>
          </a:bodyPr>
          <a:lstStyle/>
          <a:p>
            <a:pPr indent="190500" algn="just"/>
            <a:r>
              <a:rPr lang="tr-TR" dirty="0">
                <a:solidFill>
                  <a:srgbClr val="4B4B4B"/>
                </a:solidFill>
                <a:latin typeface="Calibri" panose="020F0502020204030204" pitchFamily="34" charset="0"/>
                <a:ea typeface="Times New Roman" panose="02020603050405020304" pitchFamily="18" charset="0"/>
              </a:rPr>
              <a:t> </a:t>
            </a:r>
            <a:endParaRPr lang="tr-TR" sz="1600" dirty="0">
              <a:latin typeface="Times New Roman" panose="02020603050405020304" pitchFamily="18" charset="0"/>
              <a:ea typeface="Times New Roman" panose="02020603050405020304" pitchFamily="18" charset="0"/>
            </a:endParaRPr>
          </a:p>
          <a:p>
            <a:pPr algn="just"/>
            <a:endParaRPr lang="tr-TR" sz="1600" b="1" dirty="0" smtClean="0">
              <a:solidFill>
                <a:srgbClr val="4B4B4B"/>
              </a:solidFill>
              <a:ea typeface="Times New Roman" panose="02020603050405020304" pitchFamily="18" charset="0"/>
            </a:endParaRPr>
          </a:p>
          <a:p>
            <a:pPr algn="just"/>
            <a:endParaRPr lang="tr-TR" sz="1600" b="1" dirty="0" smtClean="0">
              <a:ea typeface="Times New Roman" panose="02020603050405020304" pitchFamily="18" charset="0"/>
            </a:endParaRPr>
          </a:p>
          <a:p>
            <a:pPr algn="just"/>
            <a:r>
              <a:rPr lang="tr-TR" b="1" dirty="0" smtClean="0">
                <a:solidFill>
                  <a:srgbClr val="4B4B4B"/>
                </a:solidFill>
                <a:ea typeface="Times New Roman" panose="02020603050405020304" pitchFamily="18" charset="0"/>
              </a:rPr>
              <a:t>Lütfen Her Türlü Soru ve Sorununuz İçin İlgili Bölüm Yöneticilerinizle İletişime Geçiniz.</a:t>
            </a:r>
          </a:p>
          <a:p>
            <a:pPr algn="just"/>
            <a:endParaRPr lang="tr-TR" b="1" dirty="0">
              <a:solidFill>
                <a:srgbClr val="4B4B4B"/>
              </a:solidFill>
              <a:ea typeface="Times New Roman" panose="02020603050405020304" pitchFamily="18" charset="0"/>
            </a:endParaRPr>
          </a:p>
          <a:p>
            <a:pPr algn="just"/>
            <a:endParaRPr lang="tr-TR" b="1" dirty="0" smtClean="0">
              <a:solidFill>
                <a:srgbClr val="4B4B4B"/>
              </a:solidFill>
              <a:ea typeface="Times New Roman" panose="02020603050405020304" pitchFamily="18" charset="0"/>
            </a:endParaRPr>
          </a:p>
          <a:p>
            <a:pPr algn="just"/>
            <a:r>
              <a:rPr lang="tr-TR" b="1" dirty="0">
                <a:solidFill>
                  <a:srgbClr val="4B4B4B"/>
                </a:solidFill>
                <a:ea typeface="Times New Roman" panose="02020603050405020304" pitchFamily="18" charset="0"/>
              </a:rPr>
              <a:t>Kurumumuzdaki Çalışmalarınızda Başarılar </a:t>
            </a:r>
            <a:r>
              <a:rPr lang="tr-TR" b="1" dirty="0" smtClean="0">
                <a:solidFill>
                  <a:srgbClr val="4B4B4B"/>
                </a:solidFill>
                <a:ea typeface="Times New Roman" panose="02020603050405020304" pitchFamily="18" charset="0"/>
              </a:rPr>
              <a:t>ve Kolaylıklar Dileriz</a:t>
            </a:r>
            <a:r>
              <a:rPr lang="tr-TR" b="1" dirty="0">
                <a:solidFill>
                  <a:srgbClr val="4B4B4B"/>
                </a:solidFill>
                <a:ea typeface="Times New Roman" panose="02020603050405020304" pitchFamily="18" charset="0"/>
              </a:rPr>
              <a:t>. </a:t>
            </a:r>
          </a:p>
          <a:p>
            <a:pPr algn="just"/>
            <a:endParaRPr lang="tr-TR" sz="1600" b="1" dirty="0">
              <a:solidFill>
                <a:srgbClr val="4B4B4B"/>
              </a:solidFill>
              <a:ea typeface="Times New Roman" panose="02020603050405020304" pitchFamily="18" charset="0"/>
            </a:endParaRPr>
          </a:p>
        </p:txBody>
      </p:sp>
      <p:pic>
        <p:nvPicPr>
          <p:cNvPr id="3" name="Resim 2"/>
          <p:cNvPicPr>
            <a:picLocks noChangeAspect="1"/>
          </p:cNvPicPr>
          <p:nvPr/>
        </p:nvPicPr>
        <p:blipFill>
          <a:blip r:embed="rId2"/>
          <a:stretch>
            <a:fillRect/>
          </a:stretch>
        </p:blipFill>
        <p:spPr>
          <a:xfrm>
            <a:off x="548680" y="316025"/>
            <a:ext cx="1097375" cy="1030313"/>
          </a:xfrm>
          <a:prstGeom prst="rect">
            <a:avLst/>
          </a:prstGeom>
        </p:spPr>
      </p:pic>
      <p:pic>
        <p:nvPicPr>
          <p:cNvPr id="4" name="Resim 3"/>
          <p:cNvPicPr>
            <a:picLocks noChangeAspect="1"/>
          </p:cNvPicPr>
          <p:nvPr/>
        </p:nvPicPr>
        <p:blipFill>
          <a:blip r:embed="rId3"/>
          <a:stretch>
            <a:fillRect/>
          </a:stretch>
        </p:blipFill>
        <p:spPr>
          <a:xfrm>
            <a:off x="5085184" y="200472"/>
            <a:ext cx="1225402" cy="1127858"/>
          </a:xfrm>
          <a:prstGeom prst="rect">
            <a:avLst/>
          </a:prstGeom>
        </p:spPr>
      </p:pic>
    </p:spTree>
    <p:extLst>
      <p:ext uri="{BB962C8B-B14F-4D97-AF65-F5344CB8AC3E}">
        <p14:creationId xmlns:p14="http://schemas.microsoft.com/office/powerpoint/2010/main" val="187172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ChangeArrowheads="1"/>
          </p:cNvSpPr>
          <p:nvPr/>
        </p:nvSpPr>
        <p:spPr bwMode="auto">
          <a:xfrm>
            <a:off x="1088740" y="4719261"/>
            <a:ext cx="4968552" cy="44627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endParaRPr lang="tr-TR" sz="1600" b="1" dirty="0" smtClean="0">
              <a:solidFill>
                <a:srgbClr val="FF0000"/>
              </a:solidFill>
              <a:latin typeface="Times New Roman" pitchFamily="18" charset="0"/>
              <a:ea typeface="Times New Roman" pitchFamily="18" charset="0"/>
              <a:cs typeface="Times New Roman" pitchFamily="18" charset="0"/>
            </a:endParaRPr>
          </a:p>
          <a:p>
            <a:pPr algn="ctr" fontAlgn="base">
              <a:spcBef>
                <a:spcPct val="0"/>
              </a:spcBef>
              <a:spcAft>
                <a:spcPct val="0"/>
              </a:spcAft>
            </a:pPr>
            <a:endParaRPr lang="tr-TR" sz="1600" b="1" dirty="0">
              <a:solidFill>
                <a:srgbClr val="FF0000"/>
              </a:solidFill>
              <a:latin typeface="Times New Roman" pitchFamily="18" charset="0"/>
              <a:ea typeface="Times New Roman" pitchFamily="18" charset="0"/>
              <a:cs typeface="Times New Roman" pitchFamily="18" charset="0"/>
            </a:endParaRPr>
          </a:p>
          <a:p>
            <a:pPr algn="ctr" fontAlgn="base">
              <a:spcBef>
                <a:spcPct val="0"/>
              </a:spcBef>
              <a:spcAft>
                <a:spcPct val="0"/>
              </a:spcAft>
            </a:pPr>
            <a:r>
              <a:rPr lang="tr-TR" sz="1600" b="1" dirty="0" smtClean="0">
                <a:solidFill>
                  <a:srgbClr val="FF0000"/>
                </a:solidFill>
                <a:latin typeface="Times New Roman" pitchFamily="18" charset="0"/>
                <a:ea typeface="Times New Roman" pitchFamily="18" charset="0"/>
                <a:cs typeface="Times New Roman" pitchFamily="18" charset="0"/>
              </a:rPr>
              <a:t>BAŞHEKİM</a:t>
            </a:r>
            <a:endParaRPr lang="tr-TR" sz="1600" b="1" dirty="0">
              <a:solidFill>
                <a:srgbClr val="FF0000"/>
              </a:solidFill>
              <a:latin typeface="Times New Roman" pitchFamily="18" charset="0"/>
              <a:ea typeface="Times New Roman" pitchFamily="18" charset="0"/>
              <a:cs typeface="Times New Roman" pitchFamily="18" charset="0"/>
            </a:endParaRPr>
          </a:p>
          <a:p>
            <a:pPr algn="ctr" fontAlgn="base">
              <a:spcBef>
                <a:spcPct val="0"/>
              </a:spcBef>
              <a:spcAft>
                <a:spcPct val="0"/>
              </a:spcAft>
            </a:pPr>
            <a:endParaRPr lang="tr-TR" sz="1600" b="1" dirty="0">
              <a:solidFill>
                <a:srgbClr val="FF0000"/>
              </a:solidFill>
              <a:latin typeface="Times New Roman" pitchFamily="18" charset="0"/>
              <a:ea typeface="Times New Roman" pitchFamily="18" charset="0"/>
              <a:cs typeface="Times New Roman" pitchFamily="18" charset="0"/>
            </a:endParaRPr>
          </a:p>
          <a:p>
            <a:pPr algn="ctr" fontAlgn="base">
              <a:spcBef>
                <a:spcPct val="0"/>
              </a:spcBef>
              <a:spcAft>
                <a:spcPct val="0"/>
              </a:spcAft>
            </a:pPr>
            <a:r>
              <a:rPr lang="tr-TR" sz="1600" b="1" dirty="0">
                <a:solidFill>
                  <a:srgbClr val="FF0000"/>
                </a:solidFill>
                <a:latin typeface="Times New Roman" pitchFamily="18" charset="0"/>
                <a:ea typeface="Times New Roman" pitchFamily="18" charset="0"/>
                <a:cs typeface="Times New Roman" pitchFamily="18" charset="0"/>
              </a:rPr>
              <a:t>DEĞERLİ ÇALIŞANIMIZ,</a:t>
            </a:r>
            <a:endParaRPr lang="tr-TR" sz="1600" dirty="0">
              <a:latin typeface="Times New Roman" pitchFamily="18" charset="0"/>
              <a:cs typeface="Times New Roman" pitchFamily="18" charset="0"/>
            </a:endParaRPr>
          </a:p>
          <a:p>
            <a:pPr algn="just" eaLnBrk="0" fontAlgn="base" hangingPunct="0">
              <a:spcBef>
                <a:spcPct val="0"/>
              </a:spcBef>
              <a:spcAft>
                <a:spcPct val="0"/>
              </a:spcAft>
            </a:pPr>
            <a:r>
              <a:rPr lang="tr-TR" sz="1600" dirty="0">
                <a:latin typeface="Times New Roman" pitchFamily="18" charset="0"/>
                <a:ea typeface="Times New Roman" pitchFamily="18" charset="0"/>
                <a:cs typeface="Times New Roman" pitchFamily="18" charset="0"/>
              </a:rPr>
              <a:t>     Bu rehber işe yeni başlayan çalışanlarımızın Hastanemize uyumunu kolaylaştırmak amacıyla hazırlanmıştır.</a:t>
            </a:r>
            <a:endParaRPr lang="tr-TR" sz="1600" dirty="0">
              <a:latin typeface="Times New Roman" pitchFamily="18" charset="0"/>
              <a:cs typeface="Times New Roman" pitchFamily="18" charset="0"/>
            </a:endParaRPr>
          </a:p>
          <a:p>
            <a:pPr algn="just" eaLnBrk="0" fontAlgn="base" hangingPunct="0">
              <a:spcBef>
                <a:spcPct val="0"/>
              </a:spcBef>
              <a:spcAft>
                <a:spcPct val="0"/>
              </a:spcAft>
            </a:pPr>
            <a:r>
              <a:rPr lang="tr-TR" sz="1600" dirty="0">
                <a:latin typeface="Times New Roman" pitchFamily="18" charset="0"/>
                <a:ea typeface="Times New Roman" pitchFamily="18" charset="0"/>
                <a:cs typeface="Times New Roman" pitchFamily="18" charset="0"/>
              </a:rPr>
              <a:t>     Oryantasyon sürecini en kısa sürede tamamlamak için hazırlanmış olan bu rehberde; kurumumuzun politikaları,  misyonu, vizyonu, çalışma koşulları ve hastanemizde uyulması gereken kurallar üzerinde durulmuştur. Sizleri aramızda görmekten mutluluk duyuyoruz.</a:t>
            </a:r>
            <a:endParaRPr lang="tr-TR" sz="1600" dirty="0">
              <a:latin typeface="Times New Roman" pitchFamily="18" charset="0"/>
              <a:cs typeface="Times New Roman" pitchFamily="18" charset="0"/>
            </a:endParaRPr>
          </a:p>
          <a:p>
            <a:pPr algn="just" eaLnBrk="0" fontAlgn="base" hangingPunct="0">
              <a:spcBef>
                <a:spcPct val="0"/>
              </a:spcBef>
              <a:spcAft>
                <a:spcPct val="0"/>
              </a:spcAft>
            </a:pPr>
            <a:r>
              <a:rPr lang="tr-TR" sz="1600" dirty="0">
                <a:latin typeface="Times New Roman" pitchFamily="18" charset="0"/>
                <a:ea typeface="Times New Roman" pitchFamily="18" charset="0"/>
                <a:cs typeface="Times New Roman" pitchFamily="18" charset="0"/>
              </a:rPr>
              <a:t>   Sivas  Cumhuriyet Üniversitesi Araştırma ve Uygulama Hastanesi’ne hoş geldiniz!</a:t>
            </a:r>
            <a:endParaRPr lang="tr-TR" sz="1600" dirty="0">
              <a:latin typeface="Times New Roman" pitchFamily="18" charset="0"/>
              <a:cs typeface="Times New Roman" pitchFamily="18" charset="0"/>
            </a:endParaRPr>
          </a:p>
          <a:p>
            <a:pPr algn="just" eaLnBrk="0" fontAlgn="base" hangingPunct="0">
              <a:spcBef>
                <a:spcPct val="0"/>
              </a:spcBef>
              <a:spcAft>
                <a:spcPct val="0"/>
              </a:spcAft>
            </a:pPr>
            <a:r>
              <a:rPr lang="tr-TR" sz="1600" dirty="0">
                <a:latin typeface="Times New Roman" pitchFamily="18" charset="0"/>
                <a:ea typeface="Times New Roman" pitchFamily="18" charset="0"/>
                <a:cs typeface="Times New Roman" pitchFamily="18" charset="0"/>
              </a:rPr>
              <a:t>                                                                                                                   </a:t>
            </a:r>
            <a:endParaRPr lang="tr-TR" sz="1600" dirty="0">
              <a:latin typeface="Times New Roman" pitchFamily="18" charset="0"/>
              <a:cs typeface="Times New Roman" pitchFamily="18" charset="0"/>
            </a:endParaRPr>
          </a:p>
          <a:p>
            <a:pPr lvl="0" algn="just" eaLnBrk="0" fontAlgn="base" hangingPunct="0">
              <a:spcBef>
                <a:spcPct val="0"/>
              </a:spcBef>
              <a:spcAft>
                <a:spcPct val="0"/>
              </a:spcAft>
            </a:pPr>
            <a:r>
              <a:rPr lang="tr-TR" sz="1600" dirty="0">
                <a:latin typeface="Times New Roman" pitchFamily="18" charset="0"/>
                <a:ea typeface="Times New Roman" pitchFamily="18" charset="0"/>
                <a:cs typeface="Times New Roman" pitchFamily="18" charset="0"/>
              </a:rPr>
              <a:t>                                                                                                                       </a:t>
            </a:r>
            <a:r>
              <a:rPr lang="tr-TR" sz="1200" dirty="0">
                <a:latin typeface="Times New Roman" pitchFamily="18" charset="0"/>
                <a:ea typeface="Times New Roman" pitchFamily="18" charset="0"/>
                <a:cs typeface="Times New Roman" pitchFamily="18" charset="0"/>
              </a:rPr>
              <a:t>       				</a:t>
            </a:r>
            <a:endParaRPr lang="tr-TR" sz="1200" dirty="0">
              <a:latin typeface="Times New Roman" pitchFamily="18" charset="0"/>
              <a:cs typeface="Times New Roman" pitchFamily="18" charset="0"/>
            </a:endParaRPr>
          </a:p>
        </p:txBody>
      </p:sp>
      <p:sp>
        <p:nvSpPr>
          <p:cNvPr id="6" name="5 Dikdörtgen"/>
          <p:cNvSpPr/>
          <p:nvPr/>
        </p:nvSpPr>
        <p:spPr>
          <a:xfrm>
            <a:off x="1484784" y="6950640"/>
            <a:ext cx="3960440" cy="369332"/>
          </a:xfrm>
          <a:prstGeom prst="rect">
            <a:avLst/>
          </a:prstGeom>
        </p:spPr>
        <p:txBody>
          <a:bodyPr wrap="square">
            <a:spAutoFit/>
          </a:bodyPr>
          <a:lstStyle/>
          <a:p>
            <a:r>
              <a:rPr lang="tr-TR" dirty="0">
                <a:latin typeface="Cambria" pitchFamily="18" charset="0"/>
                <a:ea typeface="Times New Roman" pitchFamily="18" charset="0"/>
                <a:cs typeface="Arial" pitchFamily="34" charset="0"/>
              </a:rPr>
              <a:t>          </a:t>
            </a:r>
            <a:endParaRPr lang="tr-TR" dirty="0">
              <a:latin typeface="Times New Roman" pitchFamily="18" charset="0"/>
              <a:cs typeface="Times New Roman" pitchFamily="18" charset="0"/>
            </a:endParaRPr>
          </a:p>
        </p:txBody>
      </p:sp>
      <p:pic>
        <p:nvPicPr>
          <p:cNvPr id="5" name="Resim 4"/>
          <p:cNvPicPr/>
          <p:nvPr/>
        </p:nvPicPr>
        <p:blipFill rotWithShape="1">
          <a:blip r:embed="rId2"/>
          <a:srcRect l="14960" t="27847" r="49938" b="18426"/>
          <a:stretch/>
        </p:blipFill>
        <p:spPr bwMode="auto">
          <a:xfrm>
            <a:off x="5480922" y="128464"/>
            <a:ext cx="1152740" cy="1137900"/>
          </a:xfrm>
          <a:prstGeom prst="rect">
            <a:avLst/>
          </a:prstGeom>
          <a:ln>
            <a:noFill/>
          </a:ln>
          <a:extLst>
            <a:ext uri="{53640926-AAD7-44D8-BBD7-CCE9431645EC}">
              <a14:shadowObscured xmlns:a14="http://schemas.microsoft.com/office/drawing/2010/main"/>
            </a:ext>
          </a:extLst>
        </p:spPr>
      </p:pic>
      <p:pic>
        <p:nvPicPr>
          <p:cNvPr id="7" name="Resim 6"/>
          <p:cNvPicPr/>
          <p:nvPr/>
        </p:nvPicPr>
        <p:blipFill rotWithShape="1">
          <a:blip r:embed="rId3"/>
          <a:srcRect l="14810" t="27857" r="50360" b="17394"/>
          <a:stretch/>
        </p:blipFill>
        <p:spPr bwMode="auto">
          <a:xfrm>
            <a:off x="310916" y="128464"/>
            <a:ext cx="1173868" cy="1137900"/>
          </a:xfrm>
          <a:prstGeom prst="rect">
            <a:avLst/>
          </a:prstGeom>
          <a:ln>
            <a:noFill/>
          </a:ln>
          <a:extLst>
            <a:ext uri="{53640926-AAD7-44D8-BBD7-CCE9431645EC}">
              <a14:shadowObscured xmlns:a14="http://schemas.microsoft.com/office/drawing/2010/main"/>
            </a:ext>
          </a:extLst>
        </p:spPr>
      </p:pic>
      <p:pic>
        <p:nvPicPr>
          <p:cNvPr id="2" name="Resi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916" y="1266365"/>
            <a:ext cx="6322746" cy="3182579"/>
          </a:xfrm>
          <a:prstGeom prst="rect">
            <a:avLst/>
          </a:prstGeom>
        </p:spPr>
      </p:pic>
      <p:sp>
        <p:nvSpPr>
          <p:cNvPr id="4" name="Dikdörtgen 3"/>
          <p:cNvSpPr/>
          <p:nvPr/>
        </p:nvSpPr>
        <p:spPr>
          <a:xfrm>
            <a:off x="1928108" y="4768334"/>
            <a:ext cx="3229602" cy="369332"/>
          </a:xfrm>
          <a:prstGeom prst="rect">
            <a:avLst/>
          </a:prstGeom>
        </p:spPr>
        <p:txBody>
          <a:bodyPr wrap="none">
            <a:spAutoFit/>
          </a:bodyPr>
          <a:lstStyle/>
          <a:p>
            <a:r>
              <a:rPr lang="tr-TR" dirty="0" smtClean="0"/>
              <a:t>PROF. DR. </a:t>
            </a:r>
            <a:r>
              <a:rPr lang="tr-TR" dirty="0"/>
              <a:t>ÖMER TAMER DOĞAN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p:nvPr/>
        </p:nvPicPr>
        <p:blipFill rotWithShape="1">
          <a:blip r:embed="rId2"/>
          <a:srcRect l="14810" t="27857" r="50360" b="17394"/>
          <a:stretch/>
        </p:blipFill>
        <p:spPr bwMode="auto">
          <a:xfrm>
            <a:off x="253265" y="200472"/>
            <a:ext cx="1173868" cy="1137900"/>
          </a:xfrm>
          <a:prstGeom prst="rect">
            <a:avLst/>
          </a:prstGeom>
          <a:ln>
            <a:noFill/>
          </a:ln>
          <a:extLst>
            <a:ext uri="{53640926-AAD7-44D8-BBD7-CCE9431645EC}">
              <a14:shadowObscured xmlns:a14="http://schemas.microsoft.com/office/drawing/2010/main"/>
            </a:ext>
          </a:extLst>
        </p:spPr>
      </p:pic>
      <p:pic>
        <p:nvPicPr>
          <p:cNvPr id="9" name="Resim 8"/>
          <p:cNvPicPr/>
          <p:nvPr/>
        </p:nvPicPr>
        <p:blipFill rotWithShape="1">
          <a:blip r:embed="rId3"/>
          <a:srcRect l="14960" t="27847" r="49938" b="18426"/>
          <a:stretch/>
        </p:blipFill>
        <p:spPr bwMode="auto">
          <a:xfrm>
            <a:off x="5564158" y="200472"/>
            <a:ext cx="1152740" cy="1137900"/>
          </a:xfrm>
          <a:prstGeom prst="rect">
            <a:avLst/>
          </a:prstGeom>
          <a:ln>
            <a:noFill/>
          </a:ln>
          <a:extLst>
            <a:ext uri="{53640926-AAD7-44D8-BBD7-CCE9431645EC}">
              <a14:shadowObscured xmlns:a14="http://schemas.microsoft.com/office/drawing/2010/main"/>
            </a:ext>
          </a:extLst>
        </p:spPr>
      </p:pic>
      <p:pic>
        <p:nvPicPr>
          <p:cNvPr id="2" name="Resim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3265" y="1338372"/>
            <a:ext cx="6309320" cy="4190692"/>
          </a:xfrm>
          <a:prstGeom prst="rect">
            <a:avLst/>
          </a:prstGeom>
        </p:spPr>
      </p:pic>
      <p:sp>
        <p:nvSpPr>
          <p:cNvPr id="3" name="Dikdörtgen 2"/>
          <p:cNvSpPr/>
          <p:nvPr/>
        </p:nvSpPr>
        <p:spPr>
          <a:xfrm>
            <a:off x="2382078" y="4768334"/>
            <a:ext cx="2093843" cy="1754326"/>
          </a:xfrm>
          <a:prstGeom prst="rect">
            <a:avLst/>
          </a:prstGeom>
        </p:spPr>
        <p:txBody>
          <a:bodyPr wrap="none">
            <a:spAutoFit/>
          </a:bodyPr>
          <a:lstStyle/>
          <a:p>
            <a:endParaRPr lang="tr-TR" dirty="0" smtClean="0"/>
          </a:p>
          <a:p>
            <a:endParaRPr lang="tr-TR" dirty="0"/>
          </a:p>
          <a:p>
            <a:endParaRPr lang="tr-TR" dirty="0" smtClean="0"/>
          </a:p>
          <a:p>
            <a:endParaRPr lang="tr-TR" dirty="0"/>
          </a:p>
          <a:p>
            <a:r>
              <a:rPr lang="tr-TR" dirty="0" smtClean="0"/>
              <a:t>GÜLSEREN KARABEY</a:t>
            </a:r>
          </a:p>
          <a:p>
            <a:r>
              <a:rPr lang="tr-TR" dirty="0" smtClean="0"/>
              <a:t>     İDARİ YÖNETİCİ</a:t>
            </a:r>
            <a:endParaRPr lang="tr-TR" dirty="0"/>
          </a:p>
        </p:txBody>
      </p:sp>
    </p:spTree>
    <p:extLst>
      <p:ext uri="{BB962C8B-B14F-4D97-AF65-F5344CB8AC3E}">
        <p14:creationId xmlns:p14="http://schemas.microsoft.com/office/powerpoint/2010/main" val="2396156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4294967295"/>
          </p:nvPr>
        </p:nvPicPr>
        <p:blipFill rotWithShape="1">
          <a:blip r:embed="rId2"/>
          <a:srcRect l="20512" t="17568" r="11539" b="13514"/>
          <a:stretch/>
        </p:blipFill>
        <p:spPr>
          <a:xfrm>
            <a:off x="2279960" y="3584848"/>
            <a:ext cx="2466975" cy="2373313"/>
          </a:xfrm>
          <a:prstGeom prst="rect">
            <a:avLst/>
          </a:prstGeom>
        </p:spPr>
      </p:pic>
      <p:pic>
        <p:nvPicPr>
          <p:cNvPr id="3" name="İçerik Yer Tutucusu 3"/>
          <p:cNvPicPr>
            <a:picLocks noChangeAspect="1"/>
          </p:cNvPicPr>
          <p:nvPr/>
        </p:nvPicPr>
        <p:blipFill rotWithShape="1">
          <a:blip r:embed="rId3"/>
          <a:srcRect l="23611" t="12790" r="16667" b="15116"/>
          <a:stretch/>
        </p:blipFill>
        <p:spPr>
          <a:xfrm>
            <a:off x="2279960" y="6105128"/>
            <a:ext cx="2466975" cy="3010939"/>
          </a:xfrm>
          <a:prstGeom prst="rect">
            <a:avLst/>
          </a:prstGeom>
        </p:spPr>
      </p:pic>
      <p:sp>
        <p:nvSpPr>
          <p:cNvPr id="2" name="Metin kutusu 1"/>
          <p:cNvSpPr txBox="1"/>
          <p:nvPr/>
        </p:nvSpPr>
        <p:spPr>
          <a:xfrm>
            <a:off x="1509668" y="667781"/>
            <a:ext cx="4007563" cy="646331"/>
          </a:xfrm>
          <a:prstGeom prst="rect">
            <a:avLst/>
          </a:prstGeom>
          <a:noFill/>
        </p:spPr>
        <p:txBody>
          <a:bodyPr wrap="square" rtlCol="0">
            <a:spAutoFit/>
          </a:bodyPr>
          <a:lstStyle/>
          <a:p>
            <a:pPr algn="ctr"/>
            <a:r>
              <a:rPr lang="tr-TR" b="1" dirty="0" smtClean="0"/>
              <a:t>HEMŞİRELİK HİZMETLERİ YÖNETİCİSİ</a:t>
            </a:r>
            <a:endParaRPr lang="tr-TR" b="1" dirty="0"/>
          </a:p>
        </p:txBody>
      </p:sp>
      <p:pic>
        <p:nvPicPr>
          <p:cNvPr id="8" name="Resim 7"/>
          <p:cNvPicPr/>
          <p:nvPr/>
        </p:nvPicPr>
        <p:blipFill rotWithShape="1">
          <a:blip r:embed="rId4"/>
          <a:srcRect l="14810" t="27857" r="50360" b="17394"/>
          <a:stretch/>
        </p:blipFill>
        <p:spPr bwMode="auto">
          <a:xfrm>
            <a:off x="253265" y="200472"/>
            <a:ext cx="1173868" cy="1137900"/>
          </a:xfrm>
          <a:prstGeom prst="rect">
            <a:avLst/>
          </a:prstGeom>
          <a:ln>
            <a:noFill/>
          </a:ln>
          <a:extLst>
            <a:ext uri="{53640926-AAD7-44D8-BBD7-CCE9431645EC}">
              <a14:shadowObscured xmlns:a14="http://schemas.microsoft.com/office/drawing/2010/main"/>
            </a:ext>
          </a:extLst>
        </p:spPr>
      </p:pic>
      <p:pic>
        <p:nvPicPr>
          <p:cNvPr id="9" name="Resim 8"/>
          <p:cNvPicPr/>
          <p:nvPr/>
        </p:nvPicPr>
        <p:blipFill rotWithShape="1">
          <a:blip r:embed="rId5"/>
          <a:srcRect l="14960" t="27847" r="49938" b="18426"/>
          <a:stretch/>
        </p:blipFill>
        <p:spPr bwMode="auto">
          <a:xfrm>
            <a:off x="5517231" y="205112"/>
            <a:ext cx="1152740" cy="1137900"/>
          </a:xfrm>
          <a:prstGeom prst="rect">
            <a:avLst/>
          </a:prstGeom>
          <a:ln>
            <a:noFill/>
          </a:ln>
          <a:extLst>
            <a:ext uri="{53640926-AAD7-44D8-BBD7-CCE9431645EC}">
              <a14:shadowObscured xmlns:a14="http://schemas.microsoft.com/office/drawing/2010/main"/>
            </a:ext>
          </a:extLst>
        </p:spPr>
      </p:pic>
      <p:pic>
        <p:nvPicPr>
          <p:cNvPr id="5" name="Resim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79960" y="990946"/>
            <a:ext cx="2466975" cy="2126719"/>
          </a:xfrm>
          <a:prstGeom prst="rect">
            <a:avLst/>
          </a:prstGeom>
        </p:spPr>
      </p:pic>
      <p:sp>
        <p:nvSpPr>
          <p:cNvPr id="6" name="Dikdörtgen 5"/>
          <p:cNvSpPr/>
          <p:nvPr/>
        </p:nvSpPr>
        <p:spPr>
          <a:xfrm>
            <a:off x="2279960" y="3117665"/>
            <a:ext cx="2466975" cy="46718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dirty="0" smtClean="0">
                <a:solidFill>
                  <a:schemeClr val="tx1"/>
                </a:solidFill>
              </a:rPr>
              <a:t>FATMA KAYHAN</a:t>
            </a:r>
            <a:endParaRPr lang="tr-TR" dirty="0">
              <a:solidFill>
                <a:schemeClr val="tx1"/>
              </a:solidFill>
            </a:endParaRPr>
          </a:p>
        </p:txBody>
      </p:sp>
      <p:sp>
        <p:nvSpPr>
          <p:cNvPr id="7" name="Dikdörtgen 6"/>
          <p:cNvSpPr/>
          <p:nvPr/>
        </p:nvSpPr>
        <p:spPr>
          <a:xfrm>
            <a:off x="2279959" y="5601072"/>
            <a:ext cx="2466975" cy="50405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dirty="0" smtClean="0">
                <a:solidFill>
                  <a:schemeClr val="tx1"/>
                </a:solidFill>
              </a:rPr>
              <a:t>ERGÜL KOÇAK</a:t>
            </a:r>
            <a:endParaRPr lang="tr-TR" dirty="0">
              <a:solidFill>
                <a:schemeClr val="tx1"/>
              </a:solidFill>
            </a:endParaRPr>
          </a:p>
        </p:txBody>
      </p:sp>
      <p:sp>
        <p:nvSpPr>
          <p:cNvPr id="10" name="Dikdörtgen 9"/>
          <p:cNvSpPr/>
          <p:nvPr/>
        </p:nvSpPr>
        <p:spPr>
          <a:xfrm>
            <a:off x="2279959" y="8588535"/>
            <a:ext cx="2466975" cy="52753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dirty="0" smtClean="0"/>
              <a:t>NEZAHAT DEMİRKAYA</a:t>
            </a:r>
            <a:endParaRPr lang="tr-TR" dirty="0"/>
          </a:p>
        </p:txBody>
      </p:sp>
    </p:spTree>
    <p:extLst>
      <p:ext uri="{BB962C8B-B14F-4D97-AF65-F5344CB8AC3E}">
        <p14:creationId xmlns:p14="http://schemas.microsoft.com/office/powerpoint/2010/main" val="4476218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p:nvPr/>
        </p:nvPicPr>
        <p:blipFill rotWithShape="1">
          <a:blip r:embed="rId2"/>
          <a:srcRect l="20337" t="36155" r="56680" b="26808"/>
          <a:stretch/>
        </p:blipFill>
        <p:spPr bwMode="auto">
          <a:xfrm>
            <a:off x="1412776" y="5169024"/>
            <a:ext cx="4248472" cy="3744416"/>
          </a:xfrm>
          <a:prstGeom prst="rect">
            <a:avLst/>
          </a:prstGeom>
          <a:ln>
            <a:noFill/>
          </a:ln>
          <a:extLst>
            <a:ext uri="{53640926-AAD7-44D8-BBD7-CCE9431645EC}">
              <a14:shadowObscured xmlns:a14="http://schemas.microsoft.com/office/drawing/2010/main"/>
            </a:ext>
          </a:extLst>
        </p:spPr>
      </p:pic>
      <p:pic>
        <p:nvPicPr>
          <p:cNvPr id="4" name="Resim 3"/>
          <p:cNvPicPr/>
          <p:nvPr/>
        </p:nvPicPr>
        <p:blipFill rotWithShape="1">
          <a:blip r:embed="rId3"/>
          <a:srcRect l="20007" t="47325" r="56018" b="14168"/>
          <a:stretch/>
        </p:blipFill>
        <p:spPr bwMode="auto">
          <a:xfrm>
            <a:off x="1268760" y="1136576"/>
            <a:ext cx="4392488" cy="3816424"/>
          </a:xfrm>
          <a:prstGeom prst="rect">
            <a:avLst/>
          </a:prstGeom>
          <a:ln>
            <a:noFill/>
          </a:ln>
          <a:extLst>
            <a:ext uri="{53640926-AAD7-44D8-BBD7-CCE9431645EC}">
              <a14:shadowObscured xmlns:a14="http://schemas.microsoft.com/office/drawing/2010/main"/>
            </a:ext>
          </a:extLst>
        </p:spPr>
      </p:pic>
      <p:sp>
        <p:nvSpPr>
          <p:cNvPr id="5" name="Dikdörtgen 4"/>
          <p:cNvSpPr/>
          <p:nvPr/>
        </p:nvSpPr>
        <p:spPr>
          <a:xfrm>
            <a:off x="2132856" y="444241"/>
            <a:ext cx="2493952" cy="375552"/>
          </a:xfrm>
          <a:prstGeom prst="rect">
            <a:avLst/>
          </a:prstGeom>
        </p:spPr>
        <p:txBody>
          <a:bodyPr wrap="none">
            <a:spAutoFit/>
          </a:bodyPr>
          <a:lstStyle/>
          <a:p>
            <a:pPr>
              <a:lnSpc>
                <a:spcPct val="107000"/>
              </a:lnSpc>
              <a:spcAft>
                <a:spcPts val="800"/>
              </a:spcAft>
            </a:pPr>
            <a:r>
              <a:rPr lang="tr-TR" b="1" dirty="0">
                <a:latin typeface="Calibri" panose="020F0502020204030204" pitchFamily="34" charset="0"/>
                <a:ea typeface="Calibri" panose="020F0502020204030204" pitchFamily="34" charset="0"/>
                <a:cs typeface="Times New Roman" panose="02020603050405020304" pitchFamily="18" charset="0"/>
              </a:rPr>
              <a:t>KALİTE YÖNETİM BİRİMİ</a:t>
            </a:r>
          </a:p>
        </p:txBody>
      </p:sp>
      <p:pic>
        <p:nvPicPr>
          <p:cNvPr id="6" name="Resim 5"/>
          <p:cNvPicPr/>
          <p:nvPr/>
        </p:nvPicPr>
        <p:blipFill rotWithShape="1">
          <a:blip r:embed="rId4"/>
          <a:srcRect l="14960" t="27847" r="49938" b="18426"/>
          <a:stretch/>
        </p:blipFill>
        <p:spPr bwMode="auto">
          <a:xfrm>
            <a:off x="5649871" y="63067"/>
            <a:ext cx="1152740" cy="1137900"/>
          </a:xfrm>
          <a:prstGeom prst="rect">
            <a:avLst/>
          </a:prstGeom>
          <a:ln>
            <a:noFill/>
          </a:ln>
          <a:extLst>
            <a:ext uri="{53640926-AAD7-44D8-BBD7-CCE9431645EC}">
              <a14:shadowObscured xmlns:a14="http://schemas.microsoft.com/office/drawing/2010/main"/>
            </a:ext>
          </a:extLst>
        </p:spPr>
      </p:pic>
      <p:pic>
        <p:nvPicPr>
          <p:cNvPr id="7" name="Resim 6"/>
          <p:cNvPicPr/>
          <p:nvPr/>
        </p:nvPicPr>
        <p:blipFill rotWithShape="1">
          <a:blip r:embed="rId5"/>
          <a:srcRect l="14810" t="27857" r="50360" b="17394"/>
          <a:stretch/>
        </p:blipFill>
        <p:spPr bwMode="auto">
          <a:xfrm>
            <a:off x="208721" y="63067"/>
            <a:ext cx="1173868" cy="11379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4027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2"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pic>
        <p:nvPicPr>
          <p:cNvPr id="4097" name="Picture 1"/>
          <p:cNvPicPr>
            <a:picLocks noChangeAspect="1" noChangeArrowheads="1"/>
          </p:cNvPicPr>
          <p:nvPr/>
        </p:nvPicPr>
        <p:blipFill>
          <a:blip r:embed="rId3" cstate="print"/>
          <a:srcRect l="28108" t="4308" r="28108" b="9026"/>
          <a:stretch>
            <a:fillRect/>
          </a:stretch>
        </p:blipFill>
        <p:spPr bwMode="auto">
          <a:xfrm>
            <a:off x="4842813" y="1828738"/>
            <a:ext cx="1512168" cy="1653449"/>
          </a:xfrm>
          <a:prstGeom prst="rect">
            <a:avLst/>
          </a:prstGeom>
          <a:noFill/>
        </p:spPr>
      </p:pic>
      <p:sp>
        <p:nvSpPr>
          <p:cNvPr id="4099" name="Rectangle 3"/>
          <p:cNvSpPr>
            <a:spLocks noChangeArrowheads="1"/>
          </p:cNvSpPr>
          <p:nvPr/>
        </p:nvSpPr>
        <p:spPr bwMode="auto">
          <a:xfrm>
            <a:off x="647422" y="1501301"/>
            <a:ext cx="3756774"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tr-TR" sz="1600" b="1" dirty="0">
                <a:solidFill>
                  <a:srgbClr val="FF0000"/>
                </a:solidFill>
                <a:latin typeface="Times New Roman" pitchFamily="18" charset="0"/>
                <a:ea typeface="Times New Roman" pitchFamily="18" charset="0"/>
                <a:cs typeface="Times New Roman" pitchFamily="18" charset="0"/>
              </a:rPr>
              <a:t>MİSYONUMUZ</a:t>
            </a:r>
            <a:endParaRPr lang="tr-TR" sz="1600" dirty="0">
              <a:latin typeface="Times New Roman" pitchFamily="18" charset="0"/>
              <a:cs typeface="Times New Roman" pitchFamily="18" charset="0"/>
            </a:endParaRPr>
          </a:p>
          <a:p>
            <a:pPr algn="just" eaLnBrk="0" fontAlgn="base" hangingPunct="0">
              <a:spcBef>
                <a:spcPct val="0"/>
              </a:spcBef>
              <a:spcAft>
                <a:spcPct val="0"/>
              </a:spcAft>
            </a:pPr>
            <a:r>
              <a:rPr lang="tr-TR" sz="1600" dirty="0">
                <a:latin typeface="Times New Roman" pitchFamily="18" charset="0"/>
                <a:ea typeface="Times New Roman" pitchFamily="18" charset="0"/>
                <a:cs typeface="Times New Roman" pitchFamily="18" charset="0"/>
              </a:rPr>
              <a:t>İnsan ve toplum sağlığı ile ilgili hizmetleri, güncel teşhis ve tedavi yöntemlerini kullanarak, etkili, güvenli ve kesintisiz olarak sunmak, hasta haklarını ve hasta güvenliğini destekleyerek, evrensel standartlarda eğitim, araştırma ve öğretim yapılması için gerekli altyapı ve donanımı sağlamaktır.</a:t>
            </a:r>
            <a:endParaRPr lang="tr-TR" sz="1600" dirty="0">
              <a:latin typeface="Times New Roman" pitchFamily="18" charset="0"/>
              <a:cs typeface="Times New Roman" pitchFamily="18" charset="0"/>
            </a:endParaRPr>
          </a:p>
        </p:txBody>
      </p:sp>
      <p:pic>
        <p:nvPicPr>
          <p:cNvPr id="4100" name="Picture 4"/>
          <p:cNvPicPr>
            <a:picLocks noChangeAspect="1" noChangeArrowheads="1"/>
          </p:cNvPicPr>
          <p:nvPr/>
        </p:nvPicPr>
        <p:blipFill>
          <a:blip r:embed="rId4" cstate="print"/>
          <a:srcRect t="6137" r="4054" b="9026"/>
          <a:stretch>
            <a:fillRect/>
          </a:stretch>
        </p:blipFill>
        <p:spPr bwMode="auto">
          <a:xfrm>
            <a:off x="4695224" y="5277036"/>
            <a:ext cx="1652330" cy="1512168"/>
          </a:xfrm>
          <a:prstGeom prst="rect">
            <a:avLst/>
          </a:prstGeom>
          <a:noFill/>
        </p:spPr>
      </p:pic>
      <p:sp>
        <p:nvSpPr>
          <p:cNvPr id="4104" name="Rectangle 8"/>
          <p:cNvSpPr>
            <a:spLocks noChangeArrowheads="1"/>
          </p:cNvSpPr>
          <p:nvPr/>
        </p:nvSpPr>
        <p:spPr bwMode="auto">
          <a:xfrm>
            <a:off x="836712" y="4193977"/>
            <a:ext cx="2952328"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tr-TR" sz="1200" b="1" dirty="0">
                <a:solidFill>
                  <a:srgbClr val="FF0000"/>
                </a:solidFill>
                <a:latin typeface="Times New Roman" pitchFamily="18" charset="0"/>
                <a:ea typeface="Times New Roman" pitchFamily="18" charset="0"/>
                <a:cs typeface="Times New Roman" pitchFamily="18" charset="0"/>
              </a:rPr>
              <a:t>VİZYONUMUZ</a:t>
            </a:r>
            <a:endParaRPr lang="tr-TR" sz="1200" dirty="0">
              <a:latin typeface="Times New Roman" pitchFamily="18" charset="0"/>
              <a:cs typeface="Times New Roman" pitchFamily="18" charset="0"/>
            </a:endParaRPr>
          </a:p>
          <a:p>
            <a:pPr eaLnBrk="0" fontAlgn="base" hangingPunct="0">
              <a:spcBef>
                <a:spcPct val="0"/>
              </a:spcBef>
              <a:spcAft>
                <a:spcPct val="0"/>
              </a:spcAft>
            </a:pPr>
            <a:endParaRPr lang="tr-TR" dirty="0">
              <a:latin typeface="Arial" pitchFamily="34" charset="0"/>
              <a:cs typeface="Arial" pitchFamily="34" charset="0"/>
            </a:endParaRPr>
          </a:p>
        </p:txBody>
      </p:sp>
      <p:sp>
        <p:nvSpPr>
          <p:cNvPr id="4105" name="Rectangle 9"/>
          <p:cNvSpPr>
            <a:spLocks noChangeArrowheads="1"/>
          </p:cNvSpPr>
          <p:nvPr/>
        </p:nvSpPr>
        <p:spPr bwMode="auto">
          <a:xfrm>
            <a:off x="525128" y="4878958"/>
            <a:ext cx="4001362"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5750" indent="-285750" fontAlgn="base">
              <a:spcBef>
                <a:spcPct val="0"/>
              </a:spcBef>
              <a:spcAft>
                <a:spcPct val="0"/>
              </a:spcAft>
              <a:buFont typeface="Arial" panose="020B0604020202020204" pitchFamily="34" charset="0"/>
              <a:buChar char="•"/>
            </a:pPr>
            <a:r>
              <a:rPr lang="tr-TR" sz="1600" dirty="0">
                <a:latin typeface="Times New Roman" pitchFamily="18" charset="0"/>
                <a:ea typeface="Times New Roman" pitchFamily="18" charset="0"/>
                <a:cs typeface="Times New Roman" pitchFamily="18" charset="0"/>
              </a:rPr>
              <a:t>Kalite kültürünü tüm uygulamalarda yaşama geçirmek, </a:t>
            </a:r>
            <a:endParaRPr lang="tr-TR" sz="1600" dirty="0">
              <a:latin typeface="Times New Roman" pitchFamily="18" charset="0"/>
              <a:cs typeface="Times New Roman" pitchFamily="18" charset="0"/>
            </a:endParaRPr>
          </a:p>
          <a:p>
            <a:pPr marL="285750" indent="-285750" eaLnBrk="0" fontAlgn="base" hangingPunct="0">
              <a:spcBef>
                <a:spcPct val="0"/>
              </a:spcBef>
              <a:spcAft>
                <a:spcPct val="0"/>
              </a:spcAft>
              <a:buFont typeface="Arial" panose="020B0604020202020204" pitchFamily="34" charset="0"/>
              <a:buChar char="•"/>
            </a:pPr>
            <a:r>
              <a:rPr lang="tr-TR" sz="1600" dirty="0">
                <a:latin typeface="Times New Roman" pitchFamily="18" charset="0"/>
                <a:ea typeface="Times New Roman" pitchFamily="18" charset="0"/>
                <a:cs typeface="Times New Roman" pitchFamily="18" charset="0"/>
              </a:rPr>
              <a:t>hasta odaklı yaklaşımı güçlendirmek,</a:t>
            </a:r>
            <a:endParaRPr lang="tr-TR" sz="1600" dirty="0">
              <a:latin typeface="Times New Roman" pitchFamily="18" charset="0"/>
              <a:cs typeface="Times New Roman" pitchFamily="18" charset="0"/>
            </a:endParaRPr>
          </a:p>
          <a:p>
            <a:pPr marL="285750" indent="-285750" eaLnBrk="0" fontAlgn="base" hangingPunct="0">
              <a:spcBef>
                <a:spcPct val="0"/>
              </a:spcBef>
              <a:spcAft>
                <a:spcPct val="0"/>
              </a:spcAft>
              <a:buFont typeface="Arial" panose="020B0604020202020204" pitchFamily="34" charset="0"/>
              <a:buChar char="•"/>
            </a:pPr>
            <a:r>
              <a:rPr lang="tr-TR" sz="1600" dirty="0">
                <a:latin typeface="Times New Roman" pitchFamily="18" charset="0"/>
                <a:ea typeface="Times New Roman" pitchFamily="18" charset="0"/>
                <a:cs typeface="Times New Roman" pitchFamily="18" charset="0"/>
              </a:rPr>
              <a:t>hasta ve çalışan memnuniyetini mükemmelliğe ulaştırmak, </a:t>
            </a:r>
            <a:endParaRPr lang="tr-TR" sz="1600" dirty="0">
              <a:latin typeface="Times New Roman" pitchFamily="18" charset="0"/>
              <a:cs typeface="Times New Roman" pitchFamily="18" charset="0"/>
            </a:endParaRPr>
          </a:p>
          <a:p>
            <a:pPr marL="285750" indent="-285750" eaLnBrk="0" fontAlgn="base" hangingPunct="0">
              <a:spcBef>
                <a:spcPct val="0"/>
              </a:spcBef>
              <a:spcAft>
                <a:spcPct val="0"/>
              </a:spcAft>
              <a:buFont typeface="Arial" panose="020B0604020202020204" pitchFamily="34" charset="0"/>
              <a:buChar char="•"/>
            </a:pPr>
            <a:r>
              <a:rPr lang="tr-TR" sz="1600" dirty="0">
                <a:latin typeface="Times New Roman" pitchFamily="18" charset="0"/>
                <a:ea typeface="Times New Roman" pitchFamily="18" charset="0"/>
                <a:cs typeface="Times New Roman" pitchFamily="18" charset="0"/>
              </a:rPr>
              <a:t>hastane hizmetlerinde tıbbi, teknolojik ve idari uygulamaları ile toplumun özlediği, örnek, kaliteli ve tercih edilen bir sağlık kuruluşu olmaktır.</a:t>
            </a:r>
            <a:endParaRPr lang="tr-TR" sz="1600" dirty="0">
              <a:latin typeface="Times New Roman" pitchFamily="18" charset="0"/>
              <a:cs typeface="Times New Roman" pitchFamily="18" charset="0"/>
            </a:endParaRPr>
          </a:p>
        </p:txBody>
      </p:sp>
      <p:sp>
        <p:nvSpPr>
          <p:cNvPr id="4107" name="Rectangle 11"/>
          <p:cNvSpPr>
            <a:spLocks noChangeArrowheads="1"/>
          </p:cNvSpPr>
          <p:nvPr/>
        </p:nvSpPr>
        <p:spPr bwMode="auto">
          <a:xfrm>
            <a:off x="2"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pic>
        <p:nvPicPr>
          <p:cNvPr id="11" name="Resim 10"/>
          <p:cNvPicPr/>
          <p:nvPr/>
        </p:nvPicPr>
        <p:blipFill rotWithShape="1">
          <a:blip r:embed="rId5"/>
          <a:srcRect l="14810" t="27857" r="50360" b="17394"/>
          <a:stretch/>
        </p:blipFill>
        <p:spPr bwMode="auto">
          <a:xfrm>
            <a:off x="404664" y="163179"/>
            <a:ext cx="1099773" cy="1030315"/>
          </a:xfrm>
          <a:prstGeom prst="rect">
            <a:avLst/>
          </a:prstGeom>
          <a:ln>
            <a:noFill/>
          </a:ln>
          <a:extLst>
            <a:ext uri="{53640926-AAD7-44D8-BBD7-CCE9431645EC}">
              <a14:shadowObscured xmlns:a14="http://schemas.microsoft.com/office/drawing/2010/main"/>
            </a:ext>
          </a:extLst>
        </p:spPr>
      </p:pic>
      <p:pic>
        <p:nvPicPr>
          <p:cNvPr id="13" name="Resim 12"/>
          <p:cNvPicPr/>
          <p:nvPr/>
        </p:nvPicPr>
        <p:blipFill rotWithShape="1">
          <a:blip r:embed="rId6"/>
          <a:srcRect l="14960" t="27847" r="49938" b="18426"/>
          <a:stretch/>
        </p:blipFill>
        <p:spPr bwMode="auto">
          <a:xfrm>
            <a:off x="5373216" y="92591"/>
            <a:ext cx="1152740" cy="11379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49262367"/>
      </p:ext>
    </p:extLst>
  </p:cSld>
  <p:clrMapOvr>
    <a:masterClrMapping/>
  </p:clrMapOvr>
</p:sld>
</file>

<file path=ppt/theme/theme1.xml><?xml version="1.0" encoding="utf-8"?>
<a:theme xmlns:a="http://schemas.openxmlformats.org/drawingml/2006/main" name="Geçmişe bakış">
  <a:themeElements>
    <a:clrScheme name="Geçmişe bakış">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Geçmişe bakış">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1860</TotalTime>
  <Words>4548</Words>
  <Application>Microsoft Office PowerPoint</Application>
  <PresentationFormat>A4 Kağıt (210x297 mm)</PresentationFormat>
  <Paragraphs>531</Paragraphs>
  <Slides>44</Slides>
  <Notes>1</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44</vt:i4>
      </vt:variant>
    </vt:vector>
  </HeadingPairs>
  <TitlesOfParts>
    <vt:vector size="51" baseType="lpstr">
      <vt:lpstr>Arial</vt:lpstr>
      <vt:lpstr>Calibri</vt:lpstr>
      <vt:lpstr>Calibri Light</vt:lpstr>
      <vt:lpstr>Cambria</vt:lpstr>
      <vt:lpstr>Times New Roman</vt:lpstr>
      <vt:lpstr>TimesNewRoman</vt:lpstr>
      <vt:lpstr>Geçmişe bakış</vt:lpstr>
      <vt:lpstr>PowerPoint Sunusu</vt:lpstr>
      <vt:lpstr>PowerPoint Sunusu</vt:lpstr>
      <vt:lpstr>İÇİNDEKİLER</vt:lpstr>
      <vt:lpstr>GİRİŞ</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HASTANE ORYANTASYON REHBERİ AMAÇ ve KAPSAM</vt:lpstr>
      <vt:lpstr>PowerPoint Sunusu</vt:lpstr>
      <vt:lpstr>       TANIMLAR </vt:lpstr>
      <vt:lpstr>PowerPoint Sunusu</vt:lpstr>
      <vt:lpstr>PowerPoint Sunusu</vt:lpstr>
      <vt:lpstr>GENEL UYUM EĞİTİMİ ve BÖLÜM UYUM EĞİTİMİ</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Kalite</dc:creator>
  <cp:lastModifiedBy>kalite_birimi</cp:lastModifiedBy>
  <cp:revision>188</cp:revision>
  <dcterms:created xsi:type="dcterms:W3CDTF">2014-10-14T06:50:27Z</dcterms:created>
  <dcterms:modified xsi:type="dcterms:W3CDTF">2022-08-23T12:20:33Z</dcterms:modified>
</cp:coreProperties>
</file>